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261" r:id="rId5"/>
    <p:sldId id="644" r:id="rId6"/>
    <p:sldId id="636" r:id="rId7"/>
    <p:sldId id="630" r:id="rId8"/>
    <p:sldId id="712" r:id="rId9"/>
    <p:sldId id="632" r:id="rId10"/>
    <p:sldId id="638" r:id="rId11"/>
    <p:sldId id="642" r:id="rId12"/>
    <p:sldId id="639" r:id="rId13"/>
    <p:sldId id="649" r:id="rId14"/>
    <p:sldId id="640" r:id="rId15"/>
    <p:sldId id="723" r:id="rId16"/>
    <p:sldId id="683" r:id="rId17"/>
    <p:sldId id="684" r:id="rId18"/>
    <p:sldId id="682" r:id="rId19"/>
    <p:sldId id="641" r:id="rId20"/>
    <p:sldId id="646" r:id="rId21"/>
    <p:sldId id="651" r:id="rId22"/>
    <p:sldId id="731" r:id="rId23"/>
    <p:sldId id="659" r:id="rId24"/>
    <p:sldId id="696" r:id="rId25"/>
    <p:sldId id="695" r:id="rId26"/>
    <p:sldId id="698" r:id="rId27"/>
    <p:sldId id="701" r:id="rId28"/>
    <p:sldId id="700" r:id="rId29"/>
    <p:sldId id="699" r:id="rId30"/>
    <p:sldId id="697" r:id="rId31"/>
    <p:sldId id="729" r:id="rId32"/>
    <p:sldId id="730" r:id="rId33"/>
    <p:sldId id="732" r:id="rId34"/>
    <p:sldId id="733" r:id="rId35"/>
    <p:sldId id="690" r:id="rId36"/>
    <p:sldId id="702" r:id="rId37"/>
    <p:sldId id="703" r:id="rId38"/>
    <p:sldId id="704" r:id="rId39"/>
    <p:sldId id="734" r:id="rId40"/>
    <p:sldId id="691" r:id="rId41"/>
    <p:sldId id="705" r:id="rId42"/>
    <p:sldId id="706" r:id="rId43"/>
    <p:sldId id="737" r:id="rId44"/>
    <p:sldId id="692" r:id="rId45"/>
    <p:sldId id="647" r:id="rId46"/>
    <p:sldId id="736" r:id="rId47"/>
    <p:sldId id="693" r:id="rId48"/>
    <p:sldId id="725" r:id="rId49"/>
    <p:sldId id="709" r:id="rId50"/>
    <p:sldId id="710" r:id="rId51"/>
    <p:sldId id="286" r:id="rId52"/>
    <p:sldId id="735" r:id="rId53"/>
    <p:sldId id="694" r:id="rId54"/>
    <p:sldId id="713" r:id="rId55"/>
    <p:sldId id="714" r:id="rId56"/>
    <p:sldId id="715" r:id="rId57"/>
    <p:sldId id="717" r:id="rId58"/>
    <p:sldId id="724" r:id="rId59"/>
    <p:sldId id="718" r:id="rId60"/>
    <p:sldId id="719" r:id="rId61"/>
    <p:sldId id="720" r:id="rId62"/>
    <p:sldId id="721" r:id="rId63"/>
    <p:sldId id="726" r:id="rId64"/>
    <p:sldId id="728"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drigues Silva Almeida, Denise Almeida" initials="RSADA" lastIdx="4" clrIdx="0">
    <p:extLst>
      <p:ext uri="{19B8F6BF-5375-455C-9EA6-DF929625EA0E}">
        <p15:presenceInfo xmlns:p15="http://schemas.microsoft.com/office/powerpoint/2012/main" userId="S::uczcdrs@ucl.ac.uk::f256de4d-8f1b-44a8-873d-5ca7c681e8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92768-7DCC-367B-99CA-B3021661F793}" v="404" dt="2021-07-03T20:20:38.447"/>
    <p1510:client id="{11A28C33-4341-1CC5-43D8-EA3C81D55BFC}" v="235" dt="2021-07-03T16:17:25.743"/>
    <p1510:client id="{28D69D31-F542-EE3B-0830-DDB1258E9521}" v="861" dt="2021-07-05T16:43:37.850"/>
    <p1510:client id="{4FACF8BD-D12A-DBA9-D798-E4E01027AE59}" v="420" dt="2021-07-06T10:09:31.898"/>
    <p1510:client id="{5F14CA7E-FE8B-8E8A-3050-901AA119C1C5}" v="26" dt="2021-07-02T08:19:07.849"/>
    <p1510:client id="{A1D73E3B-09F0-1208-FE99-EB2CBBC40BDC}" v="7" dt="2021-07-15T12:31:29.787"/>
    <p1510:client id="{AB46F68C-5E41-EF78-4430-6CC51F26CAEA}" v="50" dt="2021-07-03T17:08:11.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3" autoAdjust="0"/>
    <p:restoredTop sz="81627"/>
  </p:normalViewPr>
  <p:slideViewPr>
    <p:cSldViewPr showGuides="1">
      <p:cViewPr varScale="1">
        <p:scale>
          <a:sx n="72" d="100"/>
          <a:sy n="72" d="100"/>
        </p:scale>
        <p:origin x="1368" y="60"/>
      </p:cViewPr>
      <p:guideLst>
        <p:guide orient="horz" pos="2812"/>
        <p:guide orient="horz" pos="274"/>
        <p:guide orient="horz" pos="771"/>
        <p:guide orient="horz" pos="704"/>
        <p:guide pos="3920"/>
        <p:guide pos="271"/>
        <p:guide pos="5490"/>
      </p:guideLst>
    </p:cSldViewPr>
  </p:slideViewPr>
  <p:notesTextViewPr>
    <p:cViewPr>
      <p:scale>
        <a:sx n="1" d="1"/>
        <a:sy n="1" d="1"/>
      </p:scale>
      <p:origin x="0" y="0"/>
    </p:cViewPr>
  </p:notesTextViewPr>
  <p:notesViewPr>
    <p:cSldViewPr>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65037-9A25-469A-8C3C-D71721CDB659}"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D4131ACE-4C5D-42DC-BB2A-6922DB745694}">
      <dgm:prSet phldrT="[Text]"/>
      <dgm:spPr>
        <a:solidFill>
          <a:srgbClr val="00B0F0"/>
        </a:solidFill>
      </dgm:spPr>
      <dgm:t>
        <a:bodyPr/>
        <a:lstStyle/>
        <a:p>
          <a:r>
            <a:rPr lang="en-US" b="0" cap="none" spc="0" dirty="0">
              <a:ln w="0"/>
              <a:solidFill>
                <a:schemeClr val="tx1"/>
              </a:solidFill>
              <a:effectLst>
                <a:outerShdw blurRad="38100" dist="19050" dir="2700000" algn="tl" rotWithShape="0">
                  <a:schemeClr val="dk1">
                    <a:alpha val="40000"/>
                  </a:schemeClr>
                </a:outerShdw>
              </a:effectLst>
            </a:rPr>
            <a:t>Society</a:t>
          </a:r>
        </a:p>
      </dgm:t>
    </dgm:pt>
    <dgm:pt modelId="{D98E8513-1D66-421C-AD66-7AE16EB894F5}" type="parTrans" cxnId="{16CC6723-1AF1-4069-BC04-59B2AAEC3309}">
      <dgm:prSet/>
      <dgm:spPr/>
      <dgm:t>
        <a:bodyPr/>
        <a:lstStyle/>
        <a:p>
          <a:endParaRPr lang="en-US"/>
        </a:p>
      </dgm:t>
    </dgm:pt>
    <dgm:pt modelId="{62B31580-7686-4D1A-8338-D7C664A389F3}" type="sibTrans" cxnId="{16CC6723-1AF1-4069-BC04-59B2AAEC3309}">
      <dgm:prSet/>
      <dgm:spPr/>
      <dgm:t>
        <a:bodyPr/>
        <a:lstStyle/>
        <a:p>
          <a:endParaRPr lang="en-US"/>
        </a:p>
      </dgm:t>
    </dgm:pt>
    <dgm:pt modelId="{AFB115A3-3B5E-42E0-B7B4-5CFA3E0BA437}">
      <dgm:prSet phldrT="[Text]"/>
      <dgm:spPr>
        <a:solidFill>
          <a:srgbClr val="B686DA"/>
        </a:solidFill>
      </dgm:spPr>
      <dgm:t>
        <a:bodyPr/>
        <a:lstStyle/>
        <a:p>
          <a:r>
            <a:rPr lang="en-US" b="0" cap="none" spc="0" dirty="0">
              <a:ln w="0"/>
              <a:solidFill>
                <a:schemeClr val="tx1"/>
              </a:solidFill>
              <a:effectLst>
                <a:outerShdw blurRad="38100" dist="19050" dir="2700000" algn="tl" rotWithShape="0">
                  <a:schemeClr val="dk1">
                    <a:alpha val="40000"/>
                  </a:schemeClr>
                </a:outerShdw>
              </a:effectLst>
            </a:rPr>
            <a:t>Courts</a:t>
          </a:r>
        </a:p>
      </dgm:t>
    </dgm:pt>
    <dgm:pt modelId="{23D5DABF-DB17-40DB-8CC6-EF9826FA3BF7}" type="parTrans" cxnId="{492B11D9-C41F-482F-B637-9C33D96BF228}">
      <dgm:prSet/>
      <dgm:spPr/>
      <dgm:t>
        <a:bodyPr/>
        <a:lstStyle/>
        <a:p>
          <a:endParaRPr lang="en-US"/>
        </a:p>
      </dgm:t>
    </dgm:pt>
    <dgm:pt modelId="{F7FF1BC7-92F2-4C99-9A36-3D975BD3EA65}" type="sibTrans" cxnId="{492B11D9-C41F-482F-B637-9C33D96BF228}">
      <dgm:prSet/>
      <dgm:spPr/>
      <dgm:t>
        <a:bodyPr/>
        <a:lstStyle/>
        <a:p>
          <a:endParaRPr lang="en-US"/>
        </a:p>
      </dgm:t>
    </dgm:pt>
    <dgm:pt modelId="{3E16B52A-BCC9-4621-AB8B-E3255DAB2CC5}">
      <dgm:prSet phldrT="[Text]"/>
      <dgm:spPr>
        <a:solidFill>
          <a:srgbClr val="9999FF"/>
        </a:solidFill>
      </dgm:spPr>
      <dgm:t>
        <a:bodyPr/>
        <a:lstStyle/>
        <a:p>
          <a:r>
            <a:rPr lang="en-US" b="0" cap="none" spc="0" dirty="0">
              <a:ln w="0"/>
              <a:solidFill>
                <a:schemeClr val="tx1"/>
              </a:solidFill>
              <a:effectLst>
                <a:outerShdw blurRad="38100" dist="19050" dir="2700000" algn="tl" rotWithShape="0">
                  <a:schemeClr val="dk1">
                    <a:alpha val="40000"/>
                  </a:schemeClr>
                </a:outerShdw>
              </a:effectLst>
            </a:rPr>
            <a:t>Individual</a:t>
          </a:r>
        </a:p>
      </dgm:t>
    </dgm:pt>
    <dgm:pt modelId="{829AA034-CB0B-4357-80D0-B36E83841608}" type="parTrans" cxnId="{7979B3F1-EDC6-44DF-B01C-A33C50B88EF4}">
      <dgm:prSet/>
      <dgm:spPr/>
      <dgm:t>
        <a:bodyPr/>
        <a:lstStyle/>
        <a:p>
          <a:endParaRPr lang="en-US"/>
        </a:p>
      </dgm:t>
    </dgm:pt>
    <dgm:pt modelId="{504C2D3B-FDAF-414A-90AC-3960D9834E0F}" type="sibTrans" cxnId="{7979B3F1-EDC6-44DF-B01C-A33C50B88EF4}">
      <dgm:prSet/>
      <dgm:spPr/>
      <dgm:t>
        <a:bodyPr/>
        <a:lstStyle/>
        <a:p>
          <a:endParaRPr lang="en-US"/>
        </a:p>
      </dgm:t>
    </dgm:pt>
    <dgm:pt modelId="{38FFFF9B-DF2F-4501-90F2-A69FF37CC869}">
      <dgm:prSet phldrT="[Text]"/>
      <dgm:spPr>
        <a:solidFill>
          <a:srgbClr val="0070C0"/>
        </a:solidFill>
      </dgm:spPr>
      <dgm:t>
        <a:bodyPr/>
        <a:lstStyle/>
        <a:p>
          <a:r>
            <a:rPr lang="en-US" b="0" cap="none" spc="0" dirty="0">
              <a:ln w="0"/>
              <a:solidFill>
                <a:schemeClr val="tx1"/>
              </a:solidFill>
              <a:effectLst>
                <a:outerShdw blurRad="38100" dist="19050" dir="2700000" algn="tl" rotWithShape="0">
                  <a:schemeClr val="dk1">
                    <a:alpha val="40000"/>
                  </a:schemeClr>
                </a:outerShdw>
              </a:effectLst>
            </a:rPr>
            <a:t>Regulators</a:t>
          </a:r>
        </a:p>
      </dgm:t>
    </dgm:pt>
    <dgm:pt modelId="{8A862286-8218-4718-8BE7-8A765F5238DB}" type="parTrans" cxnId="{6A03EA61-B65E-4453-9C1A-73EA014FA0E7}">
      <dgm:prSet/>
      <dgm:spPr/>
      <dgm:t>
        <a:bodyPr/>
        <a:lstStyle/>
        <a:p>
          <a:endParaRPr lang="en-US"/>
        </a:p>
      </dgm:t>
    </dgm:pt>
    <dgm:pt modelId="{F4C1152F-E0ED-4C4D-954B-789404F144B6}" type="sibTrans" cxnId="{6A03EA61-B65E-4453-9C1A-73EA014FA0E7}">
      <dgm:prSet/>
      <dgm:spPr/>
      <dgm:t>
        <a:bodyPr/>
        <a:lstStyle/>
        <a:p>
          <a:endParaRPr lang="en-US"/>
        </a:p>
      </dgm:t>
    </dgm:pt>
    <dgm:pt modelId="{BCF68EFC-97B9-44E7-8500-7C2F2B774F69}" type="pres">
      <dgm:prSet presAssocID="{A5C65037-9A25-469A-8C3C-D71721CDB659}" presName="compositeShape" presStyleCnt="0">
        <dgm:presLayoutVars>
          <dgm:chMax val="9"/>
          <dgm:dir/>
          <dgm:resizeHandles val="exact"/>
        </dgm:presLayoutVars>
      </dgm:prSet>
      <dgm:spPr/>
    </dgm:pt>
    <dgm:pt modelId="{E3171144-6C89-4827-A4BF-AC932844FC86}" type="pres">
      <dgm:prSet presAssocID="{A5C65037-9A25-469A-8C3C-D71721CDB659}" presName="triangle1" presStyleLbl="node1" presStyleIdx="0" presStyleCnt="4">
        <dgm:presLayoutVars>
          <dgm:bulletEnabled val="1"/>
        </dgm:presLayoutVars>
      </dgm:prSet>
      <dgm:spPr/>
    </dgm:pt>
    <dgm:pt modelId="{5152103F-B5CA-4CDB-AF47-0A065E1250FF}" type="pres">
      <dgm:prSet presAssocID="{A5C65037-9A25-469A-8C3C-D71721CDB659}" presName="triangle2" presStyleLbl="node1" presStyleIdx="1" presStyleCnt="4">
        <dgm:presLayoutVars>
          <dgm:bulletEnabled val="1"/>
        </dgm:presLayoutVars>
      </dgm:prSet>
      <dgm:spPr/>
    </dgm:pt>
    <dgm:pt modelId="{0FE58CE5-0A9E-4E2A-84B7-0B3F7212BC90}" type="pres">
      <dgm:prSet presAssocID="{A5C65037-9A25-469A-8C3C-D71721CDB659}" presName="triangle3" presStyleLbl="node1" presStyleIdx="2" presStyleCnt="4">
        <dgm:presLayoutVars>
          <dgm:bulletEnabled val="1"/>
        </dgm:presLayoutVars>
      </dgm:prSet>
      <dgm:spPr/>
    </dgm:pt>
    <dgm:pt modelId="{BA6A6FBD-BAEF-4E64-9B3A-49001AEC6C75}" type="pres">
      <dgm:prSet presAssocID="{A5C65037-9A25-469A-8C3C-D71721CDB659}" presName="triangle4" presStyleLbl="node1" presStyleIdx="3" presStyleCnt="4">
        <dgm:presLayoutVars>
          <dgm:bulletEnabled val="1"/>
        </dgm:presLayoutVars>
      </dgm:prSet>
      <dgm:spPr/>
    </dgm:pt>
  </dgm:ptLst>
  <dgm:cxnLst>
    <dgm:cxn modelId="{7642A41B-B82B-458D-BD6C-083214DA6527}" type="presOf" srcId="{D4131ACE-4C5D-42DC-BB2A-6922DB745694}" destId="{E3171144-6C89-4827-A4BF-AC932844FC86}" srcOrd="0" destOrd="0" presId="urn:microsoft.com/office/officeart/2005/8/layout/pyramid4"/>
    <dgm:cxn modelId="{16CC6723-1AF1-4069-BC04-59B2AAEC3309}" srcId="{A5C65037-9A25-469A-8C3C-D71721CDB659}" destId="{D4131ACE-4C5D-42DC-BB2A-6922DB745694}" srcOrd="0" destOrd="0" parTransId="{D98E8513-1D66-421C-AD66-7AE16EB894F5}" sibTransId="{62B31580-7686-4D1A-8338-D7C664A389F3}"/>
    <dgm:cxn modelId="{6A03EA61-B65E-4453-9C1A-73EA014FA0E7}" srcId="{A5C65037-9A25-469A-8C3C-D71721CDB659}" destId="{38FFFF9B-DF2F-4501-90F2-A69FF37CC869}" srcOrd="3" destOrd="0" parTransId="{8A862286-8218-4718-8BE7-8A765F5238DB}" sibTransId="{F4C1152F-E0ED-4C4D-954B-789404F144B6}"/>
    <dgm:cxn modelId="{A8AEB042-0E18-4838-A931-06C69F878E5F}" type="presOf" srcId="{38FFFF9B-DF2F-4501-90F2-A69FF37CC869}" destId="{BA6A6FBD-BAEF-4E64-9B3A-49001AEC6C75}" srcOrd="0" destOrd="0" presId="urn:microsoft.com/office/officeart/2005/8/layout/pyramid4"/>
    <dgm:cxn modelId="{85D3A265-85D5-4274-B5C0-07436849FB53}" type="presOf" srcId="{AFB115A3-3B5E-42E0-B7B4-5CFA3E0BA437}" destId="{5152103F-B5CA-4CDB-AF47-0A065E1250FF}" srcOrd="0" destOrd="0" presId="urn:microsoft.com/office/officeart/2005/8/layout/pyramid4"/>
    <dgm:cxn modelId="{2A3727C0-CBEC-409B-A3B1-1EAFB812E1DF}" type="presOf" srcId="{3E16B52A-BCC9-4621-AB8B-E3255DAB2CC5}" destId="{0FE58CE5-0A9E-4E2A-84B7-0B3F7212BC90}" srcOrd="0" destOrd="0" presId="urn:microsoft.com/office/officeart/2005/8/layout/pyramid4"/>
    <dgm:cxn modelId="{492B11D9-C41F-482F-B637-9C33D96BF228}" srcId="{A5C65037-9A25-469A-8C3C-D71721CDB659}" destId="{AFB115A3-3B5E-42E0-B7B4-5CFA3E0BA437}" srcOrd="1" destOrd="0" parTransId="{23D5DABF-DB17-40DB-8CC6-EF9826FA3BF7}" sibTransId="{F7FF1BC7-92F2-4C99-9A36-3D975BD3EA65}"/>
    <dgm:cxn modelId="{7979B3F1-EDC6-44DF-B01C-A33C50B88EF4}" srcId="{A5C65037-9A25-469A-8C3C-D71721CDB659}" destId="{3E16B52A-BCC9-4621-AB8B-E3255DAB2CC5}" srcOrd="2" destOrd="0" parTransId="{829AA034-CB0B-4357-80D0-B36E83841608}" sibTransId="{504C2D3B-FDAF-414A-90AC-3960D9834E0F}"/>
    <dgm:cxn modelId="{479BAFFB-8F7B-4189-BCA6-21FC00B90527}" type="presOf" srcId="{A5C65037-9A25-469A-8C3C-D71721CDB659}" destId="{BCF68EFC-97B9-44E7-8500-7C2F2B774F69}" srcOrd="0" destOrd="0" presId="urn:microsoft.com/office/officeart/2005/8/layout/pyramid4"/>
    <dgm:cxn modelId="{BF647871-5E7D-4FF7-B85D-51E2CB3A8C68}" type="presParOf" srcId="{BCF68EFC-97B9-44E7-8500-7C2F2B774F69}" destId="{E3171144-6C89-4827-A4BF-AC932844FC86}" srcOrd="0" destOrd="0" presId="urn:microsoft.com/office/officeart/2005/8/layout/pyramid4"/>
    <dgm:cxn modelId="{620F75B6-0F6B-4813-A913-81C014AA6B80}" type="presParOf" srcId="{BCF68EFC-97B9-44E7-8500-7C2F2B774F69}" destId="{5152103F-B5CA-4CDB-AF47-0A065E1250FF}" srcOrd="1" destOrd="0" presId="urn:microsoft.com/office/officeart/2005/8/layout/pyramid4"/>
    <dgm:cxn modelId="{2132AE49-ECA4-40A3-B236-B2E5EFCAC94A}" type="presParOf" srcId="{BCF68EFC-97B9-44E7-8500-7C2F2B774F69}" destId="{0FE58CE5-0A9E-4E2A-84B7-0B3F7212BC90}" srcOrd="2" destOrd="0" presId="urn:microsoft.com/office/officeart/2005/8/layout/pyramid4"/>
    <dgm:cxn modelId="{1F701512-B124-49A9-A416-EBFEB346FA48}" type="presParOf" srcId="{BCF68EFC-97B9-44E7-8500-7C2F2B774F69}" destId="{BA6A6FBD-BAEF-4E64-9B3A-49001AEC6C75}"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71144-6C89-4827-A4BF-AC932844FC86}">
      <dsp:nvSpPr>
        <dsp:cNvPr id="0" name=""/>
        <dsp:cNvSpPr/>
      </dsp:nvSpPr>
      <dsp:spPr>
        <a:xfrm>
          <a:off x="1026927" y="0"/>
          <a:ext cx="1762505" cy="1762505"/>
        </a:xfrm>
        <a:prstGeom prst="triangl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tx1"/>
              </a:solidFill>
              <a:effectLst>
                <a:outerShdw blurRad="38100" dist="19050" dir="2700000" algn="tl" rotWithShape="0">
                  <a:schemeClr val="dk1">
                    <a:alpha val="40000"/>
                  </a:schemeClr>
                </a:outerShdw>
              </a:effectLst>
            </a:rPr>
            <a:t>Society</a:t>
          </a:r>
        </a:p>
      </dsp:txBody>
      <dsp:txXfrm>
        <a:off x="1467553" y="881253"/>
        <a:ext cx="881253" cy="881252"/>
      </dsp:txXfrm>
    </dsp:sp>
    <dsp:sp modelId="{5152103F-B5CA-4CDB-AF47-0A065E1250FF}">
      <dsp:nvSpPr>
        <dsp:cNvPr id="0" name=""/>
        <dsp:cNvSpPr/>
      </dsp:nvSpPr>
      <dsp:spPr>
        <a:xfrm>
          <a:off x="145675" y="1762505"/>
          <a:ext cx="1762505" cy="1762505"/>
        </a:xfrm>
        <a:prstGeom prst="triangle">
          <a:avLst/>
        </a:prstGeom>
        <a:solidFill>
          <a:srgbClr val="B686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tx1"/>
              </a:solidFill>
              <a:effectLst>
                <a:outerShdw blurRad="38100" dist="19050" dir="2700000" algn="tl" rotWithShape="0">
                  <a:schemeClr val="dk1">
                    <a:alpha val="40000"/>
                  </a:schemeClr>
                </a:outerShdw>
              </a:effectLst>
            </a:rPr>
            <a:t>Courts</a:t>
          </a:r>
        </a:p>
      </dsp:txBody>
      <dsp:txXfrm>
        <a:off x="586301" y="2643758"/>
        <a:ext cx="881253" cy="881252"/>
      </dsp:txXfrm>
    </dsp:sp>
    <dsp:sp modelId="{0FE58CE5-0A9E-4E2A-84B7-0B3F7212BC90}">
      <dsp:nvSpPr>
        <dsp:cNvPr id="0" name=""/>
        <dsp:cNvSpPr/>
      </dsp:nvSpPr>
      <dsp:spPr>
        <a:xfrm rot="10800000">
          <a:off x="1026927" y="1762505"/>
          <a:ext cx="1762505" cy="1762505"/>
        </a:xfrm>
        <a:prstGeom prst="triangle">
          <a:avLst/>
        </a:prstGeom>
        <a:solidFill>
          <a:srgbClr val="99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tx1"/>
              </a:solidFill>
              <a:effectLst>
                <a:outerShdw blurRad="38100" dist="19050" dir="2700000" algn="tl" rotWithShape="0">
                  <a:schemeClr val="dk1">
                    <a:alpha val="40000"/>
                  </a:schemeClr>
                </a:outerShdw>
              </a:effectLst>
            </a:rPr>
            <a:t>Individual</a:t>
          </a:r>
        </a:p>
      </dsp:txBody>
      <dsp:txXfrm rot="10800000">
        <a:off x="1467553" y="1762505"/>
        <a:ext cx="881253" cy="881252"/>
      </dsp:txXfrm>
    </dsp:sp>
    <dsp:sp modelId="{BA6A6FBD-BAEF-4E64-9B3A-49001AEC6C75}">
      <dsp:nvSpPr>
        <dsp:cNvPr id="0" name=""/>
        <dsp:cNvSpPr/>
      </dsp:nvSpPr>
      <dsp:spPr>
        <a:xfrm>
          <a:off x="1908180" y="1762505"/>
          <a:ext cx="1762505" cy="1762505"/>
        </a:xfrm>
        <a:prstGeom prst="triangl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tx1"/>
              </a:solidFill>
              <a:effectLst>
                <a:outerShdw blurRad="38100" dist="19050" dir="2700000" algn="tl" rotWithShape="0">
                  <a:schemeClr val="dk1">
                    <a:alpha val="40000"/>
                  </a:schemeClr>
                </a:outerShdw>
              </a:effectLst>
            </a:rPr>
            <a:t>Regulators</a:t>
          </a:r>
        </a:p>
      </dsp:txBody>
      <dsp:txXfrm>
        <a:off x="2348806" y="2643758"/>
        <a:ext cx="881253" cy="881252"/>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144CB7-DC0A-48FF-9E8C-523419CD97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Turing Institute</a:t>
            </a:r>
          </a:p>
        </p:txBody>
      </p:sp>
      <p:sp>
        <p:nvSpPr>
          <p:cNvPr id="3" name="Date Placeholder 2">
            <a:extLst>
              <a:ext uri="{FF2B5EF4-FFF2-40B4-BE49-F238E27FC236}">
                <a16:creationId xmlns:a16="http://schemas.microsoft.com/office/drawing/2014/main" id="{E473D488-0D05-411A-8402-A885200B9C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C042E9-78A1-4B1C-BB9F-654C1151B68C}" type="datetimeFigureOut">
              <a:rPr lang="en-US" smtClean="0"/>
              <a:t>8/24/2021</a:t>
            </a:fld>
            <a:endParaRPr lang="en-US"/>
          </a:p>
        </p:txBody>
      </p:sp>
      <p:sp>
        <p:nvSpPr>
          <p:cNvPr id="4" name="Footer Placeholder 3">
            <a:extLst>
              <a:ext uri="{FF2B5EF4-FFF2-40B4-BE49-F238E27FC236}">
                <a16:creationId xmlns:a16="http://schemas.microsoft.com/office/drawing/2014/main" id="{9B59561A-09A4-43CD-8B27-2988718E84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Lomas &amp; Almeida 2021 </a:t>
            </a:r>
          </a:p>
        </p:txBody>
      </p:sp>
      <p:sp>
        <p:nvSpPr>
          <p:cNvPr id="5" name="Slide Number Placeholder 4">
            <a:extLst>
              <a:ext uri="{FF2B5EF4-FFF2-40B4-BE49-F238E27FC236}">
                <a16:creationId xmlns:a16="http://schemas.microsoft.com/office/drawing/2014/main" id="{6EBF7546-C3CC-4F79-8440-69D5B9239D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F6AEF-BF2E-4888-8B7D-6D79E7EC3AF0}" type="slidenum">
              <a:rPr lang="en-US" smtClean="0"/>
              <a:t>‹#›</a:t>
            </a:fld>
            <a:endParaRPr lang="en-US" dirty="0"/>
          </a:p>
        </p:txBody>
      </p:sp>
    </p:spTree>
    <p:extLst>
      <p:ext uri="{BB962C8B-B14F-4D97-AF65-F5344CB8AC3E}">
        <p14:creationId xmlns:p14="http://schemas.microsoft.com/office/powerpoint/2010/main" val="3667022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4306D9-D9E9-4EA5-813D-375E6C093ED6}" type="datetimeFigureOut">
              <a:rPr lang="en-GB" smtClean="0"/>
              <a:t>24/08/2021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9B9481-87FC-4BF7-B045-54D6BDF02FFD}" type="slidenum">
              <a:rPr lang="en-GB" smtClean="0"/>
              <a:t>‹#›</a:t>
            </a:fld>
            <a:endParaRPr lang="en-GB"/>
          </a:p>
        </p:txBody>
      </p:sp>
    </p:spTree>
    <p:extLst>
      <p:ext uri="{BB962C8B-B14F-4D97-AF65-F5344CB8AC3E}">
        <p14:creationId xmlns:p14="http://schemas.microsoft.com/office/powerpoint/2010/main" val="347876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a:t>
            </a:fld>
            <a:endParaRPr lang="en-GB"/>
          </a:p>
        </p:txBody>
      </p:sp>
    </p:spTree>
    <p:extLst>
      <p:ext uri="{BB962C8B-B14F-4D97-AF65-F5344CB8AC3E}">
        <p14:creationId xmlns:p14="http://schemas.microsoft.com/office/powerpoint/2010/main" val="902260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12</a:t>
            </a:fld>
            <a:endParaRPr lang="en-GB"/>
          </a:p>
        </p:txBody>
      </p:sp>
    </p:spTree>
    <p:extLst>
      <p:ext uri="{BB962C8B-B14F-4D97-AF65-F5344CB8AC3E}">
        <p14:creationId xmlns:p14="http://schemas.microsoft.com/office/powerpoint/2010/main" val="10915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Patents 20 years Trade marks renew every 10 years.</a:t>
            </a:r>
          </a:p>
          <a:p>
            <a:r>
              <a:rPr lang="en-US" dirty="0"/>
              <a:t>Industrial Design – registered design</a:t>
            </a:r>
          </a:p>
          <a:p>
            <a:r>
              <a:rPr lang="en-US" sz="1800" b="0" i="0" u="none" strike="noStrike" baseline="0" dirty="0">
                <a:solidFill>
                  <a:srgbClr val="000000"/>
                </a:solidFill>
                <a:latin typeface="Arial" panose="020B0604020202020204" pitchFamily="34" charset="0"/>
              </a:rPr>
              <a:t>Presenting your work at trade shows/conferences/exhibitions could be a disclosure.</a:t>
            </a:r>
          </a:p>
          <a:p>
            <a:r>
              <a:rPr lang="en-US" sz="1800" b="0" i="0" u="none" strike="noStrike" baseline="0" dirty="0">
                <a:solidFill>
                  <a:srgbClr val="000000"/>
                </a:solidFill>
                <a:latin typeface="Arial" panose="020B0604020202020204" pitchFamily="34" charset="0"/>
              </a:rPr>
              <a:t>•Leaving your work unattended or on white boards.</a:t>
            </a:r>
          </a:p>
          <a:p>
            <a:r>
              <a:rPr lang="en-US" sz="1800" b="0" i="0" u="none" strike="noStrike" baseline="0" dirty="0">
                <a:solidFill>
                  <a:srgbClr val="000000"/>
                </a:solidFill>
                <a:latin typeface="Arial" panose="020B0604020202020204" pitchFamily="34" charset="0"/>
              </a:rPr>
              <a:t>•Discussing sensitive information in public areas.</a:t>
            </a:r>
          </a:p>
          <a:p>
            <a:r>
              <a:rPr lang="en-US" sz="1800" b="0" i="0" u="none" strike="noStrike" baseline="0" dirty="0">
                <a:solidFill>
                  <a:srgbClr val="000000"/>
                </a:solidFill>
                <a:latin typeface="Arial" panose="020B0604020202020204" pitchFamily="34" charset="0"/>
              </a:rPr>
              <a:t>•Store your confidential information securely.</a:t>
            </a:r>
          </a:p>
          <a:p>
            <a:r>
              <a:rPr lang="en-US" sz="1800" b="0" i="0" u="none" strike="noStrike" baseline="0" dirty="0">
                <a:solidFill>
                  <a:srgbClr val="000000"/>
                </a:solidFill>
                <a:latin typeface="Arial" panose="020B0604020202020204" pitchFamily="34" charset="0"/>
              </a:rPr>
              <a:t>•Ensure those who you do disclose to agree to and understand your confidentiality.</a:t>
            </a:r>
          </a:p>
          <a:p>
            <a:r>
              <a:rPr lang="en-US" sz="1800" b="0" i="0" u="none" strike="noStrike" baseline="0" dirty="0">
                <a:solidFill>
                  <a:srgbClr val="000000"/>
                </a:solidFill>
                <a:latin typeface="Arial" panose="020B0604020202020204" pitchFamily="34" charset="0"/>
              </a:rPr>
              <a:t>•If you do need to talk to 3rd parties about your work – WHAT do you actually need to tell them? (can you get the message across without disclosing the confidential information?).</a:t>
            </a:r>
          </a:p>
          <a:p>
            <a:endParaRPr lang="en-US" dirty="0"/>
          </a:p>
          <a:p>
            <a:endParaRPr lang="en-US" dirty="0"/>
          </a:p>
          <a:p>
            <a:r>
              <a:rPr lang="en-US" dirty="0"/>
              <a:t>https://www.open.edu/openlearn/ocw/pluginfile.php/801396/mod_resource/content/3/Session%206%20WIPO%20What%20is%20intellectual%20property%20booklet.pdf#:~:text=An%20industrial%20design%20refers%20to,as%20patterns%2C%20lines%20or%20color.</a:t>
            </a:r>
          </a:p>
        </p:txBody>
      </p:sp>
      <p:sp>
        <p:nvSpPr>
          <p:cNvPr id="4" name="Slide Number Placeholder 3"/>
          <p:cNvSpPr>
            <a:spLocks noGrp="1"/>
          </p:cNvSpPr>
          <p:nvPr>
            <p:ph type="sldNum" sz="quarter" idx="5"/>
          </p:nvPr>
        </p:nvSpPr>
        <p:spPr/>
        <p:txBody>
          <a:bodyPr/>
          <a:lstStyle/>
          <a:p>
            <a:fld id="{439B9481-87FC-4BF7-B045-54D6BDF02FFD}" type="slidenum">
              <a:rPr lang="en-GB" smtClean="0"/>
              <a:t>13</a:t>
            </a:fld>
            <a:endParaRPr lang="en-GB"/>
          </a:p>
        </p:txBody>
      </p:sp>
    </p:spTree>
    <p:extLst>
      <p:ext uri="{BB962C8B-B14F-4D97-AF65-F5344CB8AC3E}">
        <p14:creationId xmlns:p14="http://schemas.microsoft.com/office/powerpoint/2010/main" val="14713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Patents 20 years Trade marks renew every 10 years.</a:t>
            </a:r>
          </a:p>
          <a:p>
            <a:r>
              <a:rPr lang="en-US" dirty="0"/>
              <a:t>Industrial Design – registered design</a:t>
            </a:r>
          </a:p>
          <a:p>
            <a:r>
              <a:rPr lang="en-US" sz="1800" b="0" i="0" u="none" strike="noStrike" baseline="0" dirty="0">
                <a:solidFill>
                  <a:srgbClr val="000000"/>
                </a:solidFill>
                <a:latin typeface="Arial" panose="020B0604020202020204" pitchFamily="34" charset="0"/>
              </a:rPr>
              <a:t>Presenting your work at trade shows/conferences/exhibitions could be a disclosure.</a:t>
            </a:r>
          </a:p>
          <a:p>
            <a:r>
              <a:rPr lang="en-US" sz="1800" b="0" i="0" u="none" strike="noStrike" baseline="0" dirty="0">
                <a:solidFill>
                  <a:srgbClr val="000000"/>
                </a:solidFill>
                <a:latin typeface="Arial" panose="020B0604020202020204" pitchFamily="34" charset="0"/>
              </a:rPr>
              <a:t>•Leaving your work unattended or on white boards.</a:t>
            </a:r>
          </a:p>
          <a:p>
            <a:r>
              <a:rPr lang="en-US" sz="1800" b="0" i="0" u="none" strike="noStrike" baseline="0" dirty="0">
                <a:solidFill>
                  <a:srgbClr val="000000"/>
                </a:solidFill>
                <a:latin typeface="Arial" panose="020B0604020202020204" pitchFamily="34" charset="0"/>
              </a:rPr>
              <a:t>•Discussing sensitive information in public areas.</a:t>
            </a:r>
          </a:p>
          <a:p>
            <a:r>
              <a:rPr lang="en-US" sz="1800" b="0" i="0" u="none" strike="noStrike" baseline="0" dirty="0">
                <a:solidFill>
                  <a:srgbClr val="000000"/>
                </a:solidFill>
                <a:latin typeface="Arial" panose="020B0604020202020204" pitchFamily="34" charset="0"/>
              </a:rPr>
              <a:t>•Store your confidential information securely.</a:t>
            </a:r>
          </a:p>
          <a:p>
            <a:r>
              <a:rPr lang="en-US" sz="1800" b="0" i="0" u="none" strike="noStrike" baseline="0" dirty="0">
                <a:solidFill>
                  <a:srgbClr val="000000"/>
                </a:solidFill>
                <a:latin typeface="Arial" panose="020B0604020202020204" pitchFamily="34" charset="0"/>
              </a:rPr>
              <a:t>•Ensure those who you do disclose to agree to and understand your confidentiality.</a:t>
            </a:r>
          </a:p>
          <a:p>
            <a:r>
              <a:rPr lang="en-US" sz="1800" b="0" i="0" u="none" strike="noStrike" baseline="0" dirty="0">
                <a:solidFill>
                  <a:srgbClr val="000000"/>
                </a:solidFill>
                <a:latin typeface="Arial" panose="020B0604020202020204" pitchFamily="34" charset="0"/>
              </a:rPr>
              <a:t>•If you do need to talk to 3rd parties about your work – WHAT do you actually need to tell them? (can you get the message across without disclosing the confidential information?).</a:t>
            </a:r>
          </a:p>
          <a:p>
            <a:endParaRPr lang="en-US" dirty="0"/>
          </a:p>
          <a:p>
            <a:endParaRPr lang="en-US" dirty="0"/>
          </a:p>
          <a:p>
            <a:r>
              <a:rPr lang="en-US" dirty="0"/>
              <a:t>https://www.open.edu/openlearn/ocw/pluginfile.php/801396/mod_resource/content/3/Session%206%20WIPO%20What%20is%20intellectual%20property%20booklet.pdf#:~:text=An%20industrial%20design%20refers%20to,as%20patterns%2C%20lines%20or%20color.</a:t>
            </a:r>
          </a:p>
        </p:txBody>
      </p:sp>
      <p:sp>
        <p:nvSpPr>
          <p:cNvPr id="4" name="Slide Number Placeholder 3"/>
          <p:cNvSpPr>
            <a:spLocks noGrp="1"/>
          </p:cNvSpPr>
          <p:nvPr>
            <p:ph type="sldNum" sz="quarter" idx="5"/>
          </p:nvPr>
        </p:nvSpPr>
        <p:spPr/>
        <p:txBody>
          <a:bodyPr/>
          <a:lstStyle/>
          <a:p>
            <a:fld id="{439B9481-87FC-4BF7-B045-54D6BDF02FFD}" type="slidenum">
              <a:rPr lang="en-GB" smtClean="0"/>
              <a:t>14</a:t>
            </a:fld>
            <a:endParaRPr lang="en-GB"/>
          </a:p>
        </p:txBody>
      </p:sp>
    </p:spTree>
    <p:extLst>
      <p:ext uri="{BB962C8B-B14F-4D97-AF65-F5344CB8AC3E}">
        <p14:creationId xmlns:p14="http://schemas.microsoft.com/office/powerpoint/2010/main" val="1515972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15</a:t>
            </a:fld>
            <a:endParaRPr lang="en-GB"/>
          </a:p>
        </p:txBody>
      </p:sp>
    </p:spTree>
    <p:extLst>
      <p:ext uri="{BB962C8B-B14F-4D97-AF65-F5344CB8AC3E}">
        <p14:creationId xmlns:p14="http://schemas.microsoft.com/office/powerpoint/2010/main" val="29990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16</a:t>
            </a:fld>
            <a:endParaRPr lang="en-GB"/>
          </a:p>
        </p:txBody>
      </p:sp>
    </p:spTree>
    <p:extLst>
      <p:ext uri="{BB962C8B-B14F-4D97-AF65-F5344CB8AC3E}">
        <p14:creationId xmlns:p14="http://schemas.microsoft.com/office/powerpoint/2010/main" val="4277751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17</a:t>
            </a:fld>
            <a:endParaRPr lang="en-GB"/>
          </a:p>
        </p:txBody>
      </p:sp>
    </p:spTree>
    <p:extLst>
      <p:ext uri="{BB962C8B-B14F-4D97-AF65-F5344CB8AC3E}">
        <p14:creationId xmlns:p14="http://schemas.microsoft.com/office/powerpoint/2010/main" val="2920517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18</a:t>
            </a:fld>
            <a:endParaRPr lang="en-GB"/>
          </a:p>
        </p:txBody>
      </p:sp>
    </p:spTree>
    <p:extLst>
      <p:ext uri="{BB962C8B-B14F-4D97-AF65-F5344CB8AC3E}">
        <p14:creationId xmlns:p14="http://schemas.microsoft.com/office/powerpoint/2010/main" val="2762948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19</a:t>
            </a:fld>
            <a:endParaRPr lang="en-GB"/>
          </a:p>
        </p:txBody>
      </p:sp>
    </p:spTree>
    <p:extLst>
      <p:ext uri="{BB962C8B-B14F-4D97-AF65-F5344CB8AC3E}">
        <p14:creationId xmlns:p14="http://schemas.microsoft.com/office/powerpoint/2010/main" val="422580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1: Legislation and Regulatory Contexts</a:t>
            </a:r>
          </a:p>
          <a:p>
            <a:pPr marL="385763" indent="-385763">
              <a:buFont typeface="Arial" panose="020B0604020202020204" pitchFamily="34" charset="0"/>
              <a:buChar char="•"/>
            </a:pPr>
            <a:r>
              <a:rPr lang="en-GB" dirty="0">
                <a:solidFill>
                  <a:schemeClr val="bg1"/>
                </a:solidFill>
              </a:rPr>
              <a:t>Part 2: Intellectual Property Rights</a:t>
            </a:r>
          </a:p>
          <a:p>
            <a:pPr marL="385763" indent="-385763">
              <a:buFont typeface="Arial" panose="020B0604020202020204" pitchFamily="34" charset="0"/>
              <a:buChar char="•"/>
            </a:pPr>
            <a:r>
              <a:rPr lang="en-GB" dirty="0">
                <a:solidFill>
                  <a:schemeClr val="bg1"/>
                </a:solidFill>
              </a:rPr>
              <a:t>Part 3: Personal Data Concepts: the GDPR and AI</a:t>
            </a:r>
          </a:p>
          <a:p>
            <a:pPr marL="385763" indent="-385763">
              <a:buFont typeface="Arial" panose="020B0604020202020204" pitchFamily="34" charset="0"/>
              <a:buChar char="•"/>
            </a:pPr>
            <a:r>
              <a:rPr lang="en-GB" dirty="0">
                <a:solidFill>
                  <a:schemeClr val="bg1"/>
                </a:solidFill>
              </a:rPr>
              <a:t>Part 4: GDPR in practice: </a:t>
            </a:r>
            <a:r>
              <a:rPr lang="en-GB" dirty="0" err="1">
                <a:solidFill>
                  <a:schemeClr val="bg1"/>
                </a:solidFill>
              </a:rPr>
              <a:t>RoPA</a:t>
            </a:r>
            <a:endParaRPr lang="en-GB" dirty="0">
              <a:solidFill>
                <a:schemeClr val="bg1"/>
              </a:solidFill>
            </a:endParaRPr>
          </a:p>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20</a:t>
            </a:fld>
            <a:endParaRPr lang="en-GB"/>
          </a:p>
        </p:txBody>
      </p:sp>
    </p:spTree>
    <p:extLst>
      <p:ext uri="{BB962C8B-B14F-4D97-AF65-F5344CB8AC3E}">
        <p14:creationId xmlns:p14="http://schemas.microsoft.com/office/powerpoint/2010/main" val="743826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21</a:t>
            </a:fld>
            <a:endParaRPr lang="en-GB"/>
          </a:p>
        </p:txBody>
      </p:sp>
    </p:spTree>
    <p:extLst>
      <p:ext uri="{BB962C8B-B14F-4D97-AF65-F5344CB8AC3E}">
        <p14:creationId xmlns:p14="http://schemas.microsoft.com/office/powerpoint/2010/main" val="411082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a:t>
            </a:fld>
            <a:endParaRPr lang="en-GB"/>
          </a:p>
        </p:txBody>
      </p:sp>
    </p:spTree>
    <p:extLst>
      <p:ext uri="{BB962C8B-B14F-4D97-AF65-F5344CB8AC3E}">
        <p14:creationId xmlns:p14="http://schemas.microsoft.com/office/powerpoint/2010/main" val="38341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22</a:t>
            </a:fld>
            <a:endParaRPr lang="en-GB"/>
          </a:p>
        </p:txBody>
      </p:sp>
    </p:spTree>
    <p:extLst>
      <p:ext uri="{BB962C8B-B14F-4D97-AF65-F5344CB8AC3E}">
        <p14:creationId xmlns:p14="http://schemas.microsoft.com/office/powerpoint/2010/main" val="532119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23</a:t>
            </a:fld>
            <a:endParaRPr lang="en-GB"/>
          </a:p>
        </p:txBody>
      </p:sp>
    </p:spTree>
    <p:extLst>
      <p:ext uri="{BB962C8B-B14F-4D97-AF65-F5344CB8AC3E}">
        <p14:creationId xmlns:p14="http://schemas.microsoft.com/office/powerpoint/2010/main" val="109719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24</a:t>
            </a:fld>
            <a:endParaRPr lang="en-GB"/>
          </a:p>
        </p:txBody>
      </p:sp>
    </p:spTree>
    <p:extLst>
      <p:ext uri="{BB962C8B-B14F-4D97-AF65-F5344CB8AC3E}">
        <p14:creationId xmlns:p14="http://schemas.microsoft.com/office/powerpoint/2010/main" val="4284516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25</a:t>
            </a:fld>
            <a:endParaRPr lang="en-GB"/>
          </a:p>
        </p:txBody>
      </p:sp>
    </p:spTree>
    <p:extLst>
      <p:ext uri="{BB962C8B-B14F-4D97-AF65-F5344CB8AC3E}">
        <p14:creationId xmlns:p14="http://schemas.microsoft.com/office/powerpoint/2010/main" val="3200000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26</a:t>
            </a:fld>
            <a:endParaRPr lang="en-GB"/>
          </a:p>
        </p:txBody>
      </p:sp>
    </p:spTree>
    <p:extLst>
      <p:ext uri="{BB962C8B-B14F-4D97-AF65-F5344CB8AC3E}">
        <p14:creationId xmlns:p14="http://schemas.microsoft.com/office/powerpoint/2010/main" val="2152390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27</a:t>
            </a:fld>
            <a:endParaRPr lang="en-GB"/>
          </a:p>
        </p:txBody>
      </p:sp>
    </p:spTree>
    <p:extLst>
      <p:ext uri="{BB962C8B-B14F-4D97-AF65-F5344CB8AC3E}">
        <p14:creationId xmlns:p14="http://schemas.microsoft.com/office/powerpoint/2010/main" val="261763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Merriweather"/>
              </a:rPr>
              <a:t>For example, in the algorithmic governance context, a data subject has a right to contest an individual algorithmic decision (Article 22), to receive notice of solely automated decision-making (ADM) (Article 13), and to request access to ‘meaningful information about the logic involved’ (Article 15). Should this fail to invoke any of these rights, however, the GDPR still puts in place significant obligations on data controllers using ADM, whether that decision-making involves a human or not.</a:t>
            </a:r>
            <a:r>
              <a:rPr lang="en-GB" b="0" i="0" u="none" strike="noStrike" baseline="30000" dirty="0">
                <a:solidFill>
                  <a:srgbClr val="006FB7"/>
                </a:solidFill>
                <a:effectLst/>
                <a:latin typeface="Source Sans Pro" panose="020B0604020202020204" pitchFamily="34" charset="0"/>
              </a:rPr>
              <a:t>6</a:t>
            </a:r>
            <a:r>
              <a:rPr lang="en-GB" b="0" i="0" dirty="0">
                <a:solidFill>
                  <a:srgbClr val="2A2A2A"/>
                </a:solidFill>
                <a:effectLst/>
                <a:latin typeface="Merriweather"/>
              </a:rPr>
              <a:t> The GDPR requires an array of systemic accountability tools, including third-party auditing, the appointment of DPOs (Article 37), and DPIAs (Article 35). These obligations arise from the text of the law, in accompanying Recitals, and in the Guidelines on Automated Individual Decision-making and Profiling (‘Guidelines on ADM’) released in October 2017 and revised in February 2018 by the Article 29 Working Party (now the EDPB).</a:t>
            </a:r>
            <a:r>
              <a:rPr lang="en-GB" b="0" i="0" u="none" strike="noStrike" baseline="30000" dirty="0">
                <a:solidFill>
                  <a:srgbClr val="006FB7"/>
                </a:solidFill>
                <a:effectLst/>
                <a:latin typeface="Source Sans Pro" panose="020B0604020202020204" pitchFamily="34" charset="0"/>
              </a:rPr>
              <a:t>7</a:t>
            </a:r>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28</a:t>
            </a:fld>
            <a:endParaRPr lang="en-GB"/>
          </a:p>
        </p:txBody>
      </p:sp>
    </p:spTree>
    <p:extLst>
      <p:ext uri="{BB962C8B-B14F-4D97-AF65-F5344CB8AC3E}">
        <p14:creationId xmlns:p14="http://schemas.microsoft.com/office/powerpoint/2010/main" val="1046180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California. </a:t>
            </a:r>
            <a:r>
              <a:rPr lang="en-GB" b="1" i="0" dirty="0">
                <a:solidFill>
                  <a:srgbClr val="202124"/>
                </a:solidFill>
                <a:effectLst/>
                <a:latin typeface="arial" panose="020B0604020202020204" pitchFamily="34" charset="0"/>
              </a:rPr>
              <a:t>Enacts the Automated Decision Systems Accountability Act</a:t>
            </a:r>
            <a:r>
              <a:rPr lang="en-GB" b="0" i="0" dirty="0">
                <a:solidFill>
                  <a:srgbClr val="202124"/>
                </a:solidFill>
                <a:effectLst/>
                <a:latin typeface="arial" panose="020B0604020202020204" pitchFamily="34" charset="0"/>
              </a:rPr>
              <a:t> and states the intent of the Legislature that state agencies use an acquisition method that minimizes the risk of adverse and discriminatory impacts resulting from the design and application of automated decision systems.</a:t>
            </a:r>
          </a:p>
          <a:p>
            <a:endParaRPr lang="en-GB" b="0" i="0" dirty="0">
              <a:solidFill>
                <a:srgbClr val="202124"/>
              </a:solidFill>
              <a:effectLst/>
              <a:latin typeface="arial" panose="020B0604020202020204" pitchFamily="34" charset="0"/>
            </a:endParaRPr>
          </a:p>
          <a:p>
            <a:r>
              <a:rPr lang="en-GB" b="0" i="0" dirty="0">
                <a:solidFill>
                  <a:srgbClr val="202124"/>
                </a:solidFill>
                <a:effectLst/>
                <a:latin typeface="arial" panose="020B0604020202020204" pitchFamily="34" charset="0"/>
              </a:rPr>
              <a:t>The </a:t>
            </a:r>
            <a:r>
              <a:rPr lang="en-GB" b="1" i="0" dirty="0">
                <a:solidFill>
                  <a:srgbClr val="202124"/>
                </a:solidFill>
                <a:effectLst/>
                <a:latin typeface="arial" panose="020B0604020202020204" pitchFamily="34" charset="0"/>
              </a:rPr>
              <a:t>Fair Credit Reporting Act</a:t>
            </a:r>
            <a:r>
              <a:rPr lang="en-GB" b="0" i="0" dirty="0">
                <a:solidFill>
                  <a:srgbClr val="202124"/>
                </a:solidFill>
                <a:effectLst/>
                <a:latin typeface="arial" panose="020B0604020202020204" pitchFamily="34" charset="0"/>
              </a:rPr>
              <a:t> (</a:t>
            </a:r>
            <a:r>
              <a:rPr lang="en-GB" b="1" i="0" dirty="0">
                <a:solidFill>
                  <a:srgbClr val="202124"/>
                </a:solidFill>
                <a:effectLst/>
                <a:latin typeface="arial" panose="020B0604020202020204" pitchFamily="34" charset="0"/>
              </a:rPr>
              <a:t>FCRA</a:t>
            </a:r>
            <a:r>
              <a:rPr lang="en-GB" b="0" i="0" dirty="0">
                <a:solidFill>
                  <a:srgbClr val="202124"/>
                </a:solidFill>
                <a:effectLst/>
                <a:latin typeface="arial" panose="020B0604020202020204" pitchFamily="34" charset="0"/>
              </a:rPr>
              <a:t>) is a federal </a:t>
            </a:r>
            <a:r>
              <a:rPr lang="en-GB" b="1" i="0" dirty="0">
                <a:solidFill>
                  <a:srgbClr val="202124"/>
                </a:solidFill>
                <a:effectLst/>
                <a:latin typeface="arial" panose="020B0604020202020204" pitchFamily="34" charset="0"/>
              </a:rPr>
              <a:t>law</a:t>
            </a:r>
            <a:r>
              <a:rPr lang="en-GB" b="0" i="0" dirty="0">
                <a:solidFill>
                  <a:srgbClr val="202124"/>
                </a:solidFill>
                <a:effectLst/>
                <a:latin typeface="arial" panose="020B0604020202020204" pitchFamily="34" charset="0"/>
              </a:rPr>
              <a:t> that regulates </a:t>
            </a:r>
            <a:r>
              <a:rPr lang="en-GB" b="1" i="0" dirty="0">
                <a:solidFill>
                  <a:srgbClr val="202124"/>
                </a:solidFill>
                <a:effectLst/>
                <a:latin typeface="arial" panose="020B0604020202020204" pitchFamily="34" charset="0"/>
              </a:rPr>
              <a:t>credit reporting</a:t>
            </a:r>
            <a:r>
              <a:rPr lang="en-GB" b="0" i="0" dirty="0">
                <a:solidFill>
                  <a:srgbClr val="202124"/>
                </a:solidFill>
                <a:effectLst/>
                <a:latin typeface="arial" panose="020B0604020202020204" pitchFamily="34" charset="0"/>
              </a:rPr>
              <a:t> agencies and compels them to insure the information they gather and distribute is a </a:t>
            </a:r>
            <a:r>
              <a:rPr lang="en-GB" b="1" i="0" dirty="0">
                <a:solidFill>
                  <a:srgbClr val="202124"/>
                </a:solidFill>
                <a:effectLst/>
                <a:latin typeface="arial" panose="020B0604020202020204" pitchFamily="34" charset="0"/>
              </a:rPr>
              <a:t>fair</a:t>
            </a:r>
            <a:r>
              <a:rPr lang="en-GB" b="0" i="0" dirty="0">
                <a:solidFill>
                  <a:srgbClr val="202124"/>
                </a:solidFill>
                <a:effectLst/>
                <a:latin typeface="arial" panose="020B0604020202020204" pitchFamily="34" charset="0"/>
              </a:rPr>
              <a:t> and accurate summary of a consumer's </a:t>
            </a:r>
            <a:r>
              <a:rPr lang="en-GB" b="1" i="0" dirty="0">
                <a:solidFill>
                  <a:srgbClr val="202124"/>
                </a:solidFill>
                <a:effectLst/>
                <a:latin typeface="arial" panose="020B0604020202020204" pitchFamily="34" charset="0"/>
              </a:rPr>
              <a:t>credit</a:t>
            </a:r>
            <a:r>
              <a:rPr lang="en-GB" b="0" i="0" dirty="0">
                <a:solidFill>
                  <a:srgbClr val="202124"/>
                </a:solidFill>
                <a:effectLst/>
                <a:latin typeface="arial" panose="020B0604020202020204" pitchFamily="34" charset="0"/>
              </a:rPr>
              <a:t> history. ... The </a:t>
            </a:r>
            <a:r>
              <a:rPr lang="en-GB" b="1" i="0" dirty="0">
                <a:solidFill>
                  <a:srgbClr val="202124"/>
                </a:solidFill>
                <a:effectLst/>
                <a:latin typeface="arial" panose="020B0604020202020204" pitchFamily="34" charset="0"/>
              </a:rPr>
              <a:t>law</a:t>
            </a:r>
            <a:r>
              <a:rPr lang="en-GB" b="0" i="0" dirty="0">
                <a:solidFill>
                  <a:srgbClr val="202124"/>
                </a:solidFill>
                <a:effectLst/>
                <a:latin typeface="arial" panose="020B0604020202020204" pitchFamily="34" charset="0"/>
              </a:rPr>
              <a:t> is intended to </a:t>
            </a:r>
            <a:r>
              <a:rPr lang="en-GB" b="1" i="0" dirty="0">
                <a:solidFill>
                  <a:srgbClr val="202124"/>
                </a:solidFill>
                <a:effectLst/>
                <a:latin typeface="arial" panose="020B0604020202020204" pitchFamily="34" charset="0"/>
              </a:rPr>
              <a:t>protect</a:t>
            </a:r>
            <a:r>
              <a:rPr lang="en-GB" b="0" i="0" dirty="0">
                <a:solidFill>
                  <a:srgbClr val="202124"/>
                </a:solidFill>
                <a:effectLst/>
                <a:latin typeface="arial" panose="020B0604020202020204" pitchFamily="34" charset="0"/>
              </a:rPr>
              <a:t> consumers from misinformation being used against them.</a:t>
            </a:r>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29</a:t>
            </a:fld>
            <a:endParaRPr lang="en-GB"/>
          </a:p>
        </p:txBody>
      </p:sp>
    </p:spTree>
    <p:extLst>
      <p:ext uri="{BB962C8B-B14F-4D97-AF65-F5344CB8AC3E}">
        <p14:creationId xmlns:p14="http://schemas.microsoft.com/office/powerpoint/2010/main" val="75158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30</a:t>
            </a:fld>
            <a:endParaRPr lang="en-GB"/>
          </a:p>
        </p:txBody>
      </p:sp>
    </p:spTree>
    <p:extLst>
      <p:ext uri="{BB962C8B-B14F-4D97-AF65-F5344CB8AC3E}">
        <p14:creationId xmlns:p14="http://schemas.microsoft.com/office/powerpoint/2010/main" val="1002823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31</a:t>
            </a:fld>
            <a:endParaRPr lang="en-GB"/>
          </a:p>
        </p:txBody>
      </p:sp>
    </p:spTree>
    <p:extLst>
      <p:ext uri="{BB962C8B-B14F-4D97-AF65-F5344CB8AC3E}">
        <p14:creationId xmlns:p14="http://schemas.microsoft.com/office/powerpoint/2010/main" val="406916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Data is the new oil expresses its commoditization</a:t>
            </a:r>
          </a:p>
          <a:p>
            <a:r>
              <a:rPr lang="en-US" altLang="en-US" dirty="0"/>
              <a:t>Data as a resource for societal and individual good is perhaps better expressed as the concept of clean water</a:t>
            </a:r>
          </a:p>
          <a:p>
            <a:r>
              <a:rPr lang="en-US" altLang="en-US" dirty="0"/>
              <a:t>Key to driving AI</a:t>
            </a:r>
          </a:p>
          <a:p>
            <a:endParaRPr lang="en-US" dirty="0"/>
          </a:p>
          <a:p>
            <a:endParaRPr lang="en-US" dirty="0"/>
          </a:p>
          <a:p>
            <a:r>
              <a:rPr lang="en-GB" altLang="en-US" dirty="0"/>
              <a:t>Location</a:t>
            </a:r>
          </a:p>
          <a:p>
            <a:r>
              <a:rPr lang="en-GB" altLang="en-US" dirty="0"/>
              <a:t>Data bank/ lakes</a:t>
            </a:r>
          </a:p>
          <a:p>
            <a:r>
              <a:rPr lang="en-GB" altLang="en-US" dirty="0"/>
              <a:t>Data gathering</a:t>
            </a:r>
          </a:p>
          <a:p>
            <a:r>
              <a:rPr lang="en-GB" altLang="en-US" dirty="0"/>
              <a:t>Purpose</a:t>
            </a:r>
          </a:p>
          <a:p>
            <a:r>
              <a:rPr lang="en-GB" altLang="en-US" dirty="0"/>
              <a:t>Proportionality</a:t>
            </a:r>
          </a:p>
          <a:p>
            <a:r>
              <a:rPr lang="en-GB" altLang="en-US" dirty="0" err="1"/>
              <a:t>Explainability</a:t>
            </a:r>
            <a:endParaRPr lang="en-GB" altLang="en-US" dirty="0"/>
          </a:p>
          <a:p>
            <a:r>
              <a:rPr lang="en-GB" altLang="en-US" dirty="0"/>
              <a:t>Challenge</a:t>
            </a: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a:t>
            </a:fld>
            <a:endParaRPr lang="en-GB"/>
          </a:p>
        </p:txBody>
      </p:sp>
    </p:spTree>
    <p:extLst>
      <p:ext uri="{BB962C8B-B14F-4D97-AF65-F5344CB8AC3E}">
        <p14:creationId xmlns:p14="http://schemas.microsoft.com/office/powerpoint/2010/main" val="420303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1: Legislation and Regulatory Contexts</a:t>
            </a:r>
          </a:p>
          <a:p>
            <a:pPr marL="385763" indent="-385763">
              <a:buFont typeface="Arial" panose="020B0604020202020204" pitchFamily="34" charset="0"/>
              <a:buChar char="•"/>
            </a:pPr>
            <a:r>
              <a:rPr lang="en-GB" dirty="0">
                <a:solidFill>
                  <a:schemeClr val="bg1"/>
                </a:solidFill>
              </a:rPr>
              <a:t>Part 2: Intellectual Property Rights</a:t>
            </a:r>
          </a:p>
          <a:p>
            <a:pPr marL="385763" indent="-385763">
              <a:buFont typeface="Arial" panose="020B0604020202020204" pitchFamily="34" charset="0"/>
              <a:buChar char="•"/>
            </a:pPr>
            <a:r>
              <a:rPr lang="en-GB" dirty="0">
                <a:solidFill>
                  <a:schemeClr val="bg1"/>
                </a:solidFill>
              </a:rPr>
              <a:t>Part 3: Personal Data Concepts: the GDPR and AI</a:t>
            </a:r>
          </a:p>
          <a:p>
            <a:pPr marL="385763" indent="-385763">
              <a:buFont typeface="Arial" panose="020B0604020202020204" pitchFamily="34" charset="0"/>
              <a:buChar char="•"/>
            </a:pPr>
            <a:r>
              <a:rPr lang="en-GB" dirty="0">
                <a:solidFill>
                  <a:schemeClr val="bg1"/>
                </a:solidFill>
              </a:rPr>
              <a:t>Part 4: GDPR in practice: </a:t>
            </a:r>
            <a:r>
              <a:rPr lang="en-GB" dirty="0" err="1">
                <a:solidFill>
                  <a:schemeClr val="bg1"/>
                </a:solidFill>
              </a:rPr>
              <a:t>RoPA</a:t>
            </a:r>
            <a:endParaRPr lang="en-GB" dirty="0">
              <a:solidFill>
                <a:schemeClr val="bg1"/>
              </a:solidFill>
            </a:endParaRPr>
          </a:p>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32</a:t>
            </a:fld>
            <a:endParaRPr lang="en-GB"/>
          </a:p>
        </p:txBody>
      </p:sp>
    </p:spTree>
    <p:extLst>
      <p:ext uri="{BB962C8B-B14F-4D97-AF65-F5344CB8AC3E}">
        <p14:creationId xmlns:p14="http://schemas.microsoft.com/office/powerpoint/2010/main" val="1359795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33</a:t>
            </a:fld>
            <a:endParaRPr lang="en-GB"/>
          </a:p>
        </p:txBody>
      </p:sp>
    </p:spTree>
    <p:extLst>
      <p:ext uri="{BB962C8B-B14F-4D97-AF65-F5344CB8AC3E}">
        <p14:creationId xmlns:p14="http://schemas.microsoft.com/office/powerpoint/2010/main" val="307566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34</a:t>
            </a:fld>
            <a:endParaRPr lang="en-GB"/>
          </a:p>
        </p:txBody>
      </p:sp>
    </p:spTree>
    <p:extLst>
      <p:ext uri="{BB962C8B-B14F-4D97-AF65-F5344CB8AC3E}">
        <p14:creationId xmlns:p14="http://schemas.microsoft.com/office/powerpoint/2010/main" val="3073958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35</a:t>
            </a:fld>
            <a:endParaRPr lang="en-GB"/>
          </a:p>
        </p:txBody>
      </p:sp>
    </p:spTree>
    <p:extLst>
      <p:ext uri="{BB962C8B-B14F-4D97-AF65-F5344CB8AC3E}">
        <p14:creationId xmlns:p14="http://schemas.microsoft.com/office/powerpoint/2010/main" val="3142233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36</a:t>
            </a:fld>
            <a:endParaRPr lang="en-GB"/>
          </a:p>
        </p:txBody>
      </p:sp>
    </p:spTree>
    <p:extLst>
      <p:ext uri="{BB962C8B-B14F-4D97-AF65-F5344CB8AC3E}">
        <p14:creationId xmlns:p14="http://schemas.microsoft.com/office/powerpoint/2010/main" val="78945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1: Legislation and Regulatory Contexts</a:t>
            </a:r>
          </a:p>
          <a:p>
            <a:pPr marL="385763" indent="-385763">
              <a:buFont typeface="Arial" panose="020B0604020202020204" pitchFamily="34" charset="0"/>
              <a:buChar char="•"/>
            </a:pPr>
            <a:r>
              <a:rPr lang="en-GB" dirty="0">
                <a:solidFill>
                  <a:schemeClr val="bg1"/>
                </a:solidFill>
              </a:rPr>
              <a:t>Part 2: Intellectual Property Rights</a:t>
            </a:r>
          </a:p>
          <a:p>
            <a:pPr marL="385763" indent="-385763">
              <a:buFont typeface="Arial" panose="020B0604020202020204" pitchFamily="34" charset="0"/>
              <a:buChar char="•"/>
            </a:pPr>
            <a:r>
              <a:rPr lang="en-GB" dirty="0">
                <a:solidFill>
                  <a:schemeClr val="bg1"/>
                </a:solidFill>
              </a:rPr>
              <a:t>Part 3: Personal Data Concepts: the GDPR and AI</a:t>
            </a:r>
          </a:p>
          <a:p>
            <a:pPr marL="385763" indent="-385763">
              <a:buFont typeface="Arial" panose="020B0604020202020204" pitchFamily="34" charset="0"/>
              <a:buChar char="•"/>
            </a:pPr>
            <a:r>
              <a:rPr lang="en-GB" dirty="0">
                <a:solidFill>
                  <a:schemeClr val="bg1"/>
                </a:solidFill>
              </a:rPr>
              <a:t>Part 4: GDPR in practice: </a:t>
            </a:r>
            <a:r>
              <a:rPr lang="en-GB" dirty="0" err="1">
                <a:solidFill>
                  <a:schemeClr val="bg1"/>
                </a:solidFill>
              </a:rPr>
              <a:t>RoPA</a:t>
            </a:r>
            <a:endParaRPr lang="en-GB" dirty="0">
              <a:solidFill>
                <a:schemeClr val="bg1"/>
              </a:solidFill>
            </a:endParaRPr>
          </a:p>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37</a:t>
            </a:fld>
            <a:endParaRPr lang="en-GB"/>
          </a:p>
        </p:txBody>
      </p:sp>
    </p:spTree>
    <p:extLst>
      <p:ext uri="{BB962C8B-B14F-4D97-AF65-F5344CB8AC3E}">
        <p14:creationId xmlns:p14="http://schemas.microsoft.com/office/powerpoint/2010/main" val="2172181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38</a:t>
            </a:fld>
            <a:endParaRPr lang="en-GB"/>
          </a:p>
        </p:txBody>
      </p:sp>
    </p:spTree>
    <p:extLst>
      <p:ext uri="{BB962C8B-B14F-4D97-AF65-F5344CB8AC3E}">
        <p14:creationId xmlns:p14="http://schemas.microsoft.com/office/powerpoint/2010/main" val="438574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39</a:t>
            </a:fld>
            <a:endParaRPr lang="en-GB"/>
          </a:p>
        </p:txBody>
      </p:sp>
    </p:spTree>
    <p:extLst>
      <p:ext uri="{BB962C8B-B14F-4D97-AF65-F5344CB8AC3E}">
        <p14:creationId xmlns:p14="http://schemas.microsoft.com/office/powerpoint/2010/main" val="2479981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40</a:t>
            </a:fld>
            <a:endParaRPr lang="en-GB"/>
          </a:p>
        </p:txBody>
      </p:sp>
    </p:spTree>
    <p:extLst>
      <p:ext uri="{BB962C8B-B14F-4D97-AF65-F5344CB8AC3E}">
        <p14:creationId xmlns:p14="http://schemas.microsoft.com/office/powerpoint/2010/main" val="1607045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41</a:t>
            </a:fld>
            <a:endParaRPr lang="en-GB"/>
          </a:p>
        </p:txBody>
      </p:sp>
    </p:spTree>
    <p:extLst>
      <p:ext uri="{BB962C8B-B14F-4D97-AF65-F5344CB8AC3E}">
        <p14:creationId xmlns:p14="http://schemas.microsoft.com/office/powerpoint/2010/main" val="825317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a:t>
            </a:fld>
            <a:endParaRPr lang="en-GB"/>
          </a:p>
        </p:txBody>
      </p:sp>
    </p:spTree>
    <p:extLst>
      <p:ext uri="{BB962C8B-B14F-4D97-AF65-F5344CB8AC3E}">
        <p14:creationId xmlns:p14="http://schemas.microsoft.com/office/powerpoint/2010/main" val="2368681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42</a:t>
            </a:fld>
            <a:endParaRPr lang="en-GB"/>
          </a:p>
        </p:txBody>
      </p:sp>
    </p:spTree>
    <p:extLst>
      <p:ext uri="{BB962C8B-B14F-4D97-AF65-F5344CB8AC3E}">
        <p14:creationId xmlns:p14="http://schemas.microsoft.com/office/powerpoint/2010/main" val="1352034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43</a:t>
            </a:fld>
            <a:endParaRPr lang="en-GB"/>
          </a:p>
        </p:txBody>
      </p:sp>
    </p:spTree>
    <p:extLst>
      <p:ext uri="{BB962C8B-B14F-4D97-AF65-F5344CB8AC3E}">
        <p14:creationId xmlns:p14="http://schemas.microsoft.com/office/powerpoint/2010/main" val="1707340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44</a:t>
            </a:fld>
            <a:endParaRPr lang="en-GB"/>
          </a:p>
        </p:txBody>
      </p:sp>
    </p:spTree>
    <p:extLst>
      <p:ext uri="{BB962C8B-B14F-4D97-AF65-F5344CB8AC3E}">
        <p14:creationId xmlns:p14="http://schemas.microsoft.com/office/powerpoint/2010/main" val="1618260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46</a:t>
            </a:fld>
            <a:endParaRPr lang="en-GB"/>
          </a:p>
        </p:txBody>
      </p:sp>
    </p:spTree>
    <p:extLst>
      <p:ext uri="{BB962C8B-B14F-4D97-AF65-F5344CB8AC3E}">
        <p14:creationId xmlns:p14="http://schemas.microsoft.com/office/powerpoint/2010/main" val="3893501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47</a:t>
            </a:fld>
            <a:endParaRPr lang="en-GB"/>
          </a:p>
        </p:txBody>
      </p:sp>
    </p:spTree>
    <p:extLst>
      <p:ext uri="{BB962C8B-B14F-4D97-AF65-F5344CB8AC3E}">
        <p14:creationId xmlns:p14="http://schemas.microsoft.com/office/powerpoint/2010/main" val="1174661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49</a:t>
            </a:fld>
            <a:endParaRPr lang="en-GB"/>
          </a:p>
        </p:txBody>
      </p:sp>
    </p:spTree>
    <p:extLst>
      <p:ext uri="{BB962C8B-B14F-4D97-AF65-F5344CB8AC3E}">
        <p14:creationId xmlns:p14="http://schemas.microsoft.com/office/powerpoint/2010/main" val="186158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Arial" panose="020B0604020202020204" pitchFamily="34" charset="0"/>
              <a:buChar char="•"/>
            </a:pPr>
            <a:r>
              <a:rPr lang="en-GB" dirty="0">
                <a:solidFill>
                  <a:schemeClr val="bg1"/>
                </a:solidFill>
              </a:rPr>
              <a:t>Part 5: GDPR in practice: Impact Assessments</a:t>
            </a:r>
          </a:p>
          <a:p>
            <a:pPr marL="385763" indent="-385763">
              <a:buFont typeface="Arial" panose="020B0604020202020204" pitchFamily="34" charset="0"/>
              <a:buChar char="•"/>
            </a:pPr>
            <a:r>
              <a:rPr lang="en-GB" dirty="0">
                <a:solidFill>
                  <a:schemeClr val="bg1"/>
                </a:solidFill>
              </a:rPr>
              <a:t>Part 6 Case-Study: AI-driven Recruitment</a:t>
            </a:r>
          </a:p>
          <a:p>
            <a:pPr marL="385763" indent="-385763">
              <a:buFont typeface="Arial" panose="020B0604020202020204" pitchFamily="34" charset="0"/>
              <a:buChar char="•"/>
            </a:pPr>
            <a:r>
              <a:rPr lang="en-GB" dirty="0">
                <a:solidFill>
                  <a:schemeClr val="bg1"/>
                </a:solidFill>
              </a:rPr>
              <a:t>Part 7: Future gazing: </a:t>
            </a:r>
            <a:r>
              <a:rPr lang="en-GB" dirty="0" err="1">
                <a:solidFill>
                  <a:schemeClr val="bg1"/>
                </a:solidFill>
              </a:rPr>
              <a:t>ePrivacy</a:t>
            </a:r>
            <a:r>
              <a:rPr lang="en-GB" dirty="0">
                <a:solidFill>
                  <a:schemeClr val="bg1"/>
                </a:solidFill>
              </a:rPr>
              <a:t> and AI regulation</a:t>
            </a: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50</a:t>
            </a:fld>
            <a:endParaRPr lang="en-GB"/>
          </a:p>
        </p:txBody>
      </p:sp>
    </p:spTree>
    <p:extLst>
      <p:ext uri="{BB962C8B-B14F-4D97-AF65-F5344CB8AC3E}">
        <p14:creationId xmlns:p14="http://schemas.microsoft.com/office/powerpoint/2010/main" val="20063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51</a:t>
            </a:fld>
            <a:endParaRPr lang="en-GB"/>
          </a:p>
        </p:txBody>
      </p:sp>
    </p:spTree>
    <p:extLst>
      <p:ext uri="{BB962C8B-B14F-4D97-AF65-F5344CB8AC3E}">
        <p14:creationId xmlns:p14="http://schemas.microsoft.com/office/powerpoint/2010/main" val="3964434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52</a:t>
            </a:fld>
            <a:endParaRPr lang="en-GB"/>
          </a:p>
        </p:txBody>
      </p:sp>
    </p:spTree>
    <p:extLst>
      <p:ext uri="{BB962C8B-B14F-4D97-AF65-F5344CB8AC3E}">
        <p14:creationId xmlns:p14="http://schemas.microsoft.com/office/powerpoint/2010/main" val="3097545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53</a:t>
            </a:fld>
            <a:endParaRPr lang="en-GB"/>
          </a:p>
        </p:txBody>
      </p:sp>
    </p:spTree>
    <p:extLst>
      <p:ext uri="{BB962C8B-B14F-4D97-AF65-F5344CB8AC3E}">
        <p14:creationId xmlns:p14="http://schemas.microsoft.com/office/powerpoint/2010/main" val="206708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solidFill>
                  <a:schemeClr val="bg1"/>
                </a:solidFill>
              </a:rPr>
              <a:t>Data is the new oil!</a:t>
            </a:r>
          </a:p>
          <a:p>
            <a:endParaRPr lang="en-US" sz="1200" i="1" dirty="0">
              <a:solidFill>
                <a:schemeClr val="bg1"/>
              </a:solidFill>
            </a:endParaRPr>
          </a:p>
          <a:p>
            <a:r>
              <a:rPr lang="en-US" sz="1200" dirty="0">
                <a:solidFill>
                  <a:schemeClr val="bg1"/>
                </a:solidFill>
              </a:rPr>
              <a:t>OR </a:t>
            </a:r>
          </a:p>
          <a:p>
            <a:endParaRPr lang="en-US" sz="1200" dirty="0">
              <a:solidFill>
                <a:schemeClr val="bg1"/>
              </a:solidFill>
            </a:endParaRPr>
          </a:p>
          <a:p>
            <a:r>
              <a:rPr lang="en-US" sz="1200" i="1" dirty="0">
                <a:solidFill>
                  <a:schemeClr val="bg1"/>
                </a:solidFill>
              </a:rPr>
              <a:t>Good quality data, ethically and appropriately used is like the flow of water?</a:t>
            </a:r>
          </a:p>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7</a:t>
            </a:fld>
            <a:endParaRPr lang="en-GB"/>
          </a:p>
        </p:txBody>
      </p:sp>
    </p:spTree>
    <p:extLst>
      <p:ext uri="{BB962C8B-B14F-4D97-AF65-F5344CB8AC3E}">
        <p14:creationId xmlns:p14="http://schemas.microsoft.com/office/powerpoint/2010/main" val="2460423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54</a:t>
            </a:fld>
            <a:endParaRPr lang="en-GB"/>
          </a:p>
        </p:txBody>
      </p:sp>
    </p:spTree>
    <p:extLst>
      <p:ext uri="{BB962C8B-B14F-4D97-AF65-F5344CB8AC3E}">
        <p14:creationId xmlns:p14="http://schemas.microsoft.com/office/powerpoint/2010/main" val="2768370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55</a:t>
            </a:fld>
            <a:endParaRPr lang="en-GB"/>
          </a:p>
        </p:txBody>
      </p:sp>
    </p:spTree>
    <p:extLst>
      <p:ext uri="{BB962C8B-B14F-4D97-AF65-F5344CB8AC3E}">
        <p14:creationId xmlns:p14="http://schemas.microsoft.com/office/powerpoint/2010/main" val="3356926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56</a:t>
            </a:fld>
            <a:endParaRPr lang="en-GB"/>
          </a:p>
        </p:txBody>
      </p:sp>
    </p:spTree>
    <p:extLst>
      <p:ext uri="{BB962C8B-B14F-4D97-AF65-F5344CB8AC3E}">
        <p14:creationId xmlns:p14="http://schemas.microsoft.com/office/powerpoint/2010/main" val="927458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57</a:t>
            </a:fld>
            <a:endParaRPr lang="en-GB"/>
          </a:p>
        </p:txBody>
      </p:sp>
    </p:spTree>
    <p:extLst>
      <p:ext uri="{BB962C8B-B14F-4D97-AF65-F5344CB8AC3E}">
        <p14:creationId xmlns:p14="http://schemas.microsoft.com/office/powerpoint/2010/main" val="3476756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58</a:t>
            </a:fld>
            <a:endParaRPr lang="en-GB"/>
          </a:p>
        </p:txBody>
      </p:sp>
    </p:spTree>
    <p:extLst>
      <p:ext uri="{BB962C8B-B14F-4D97-AF65-F5344CB8AC3E}">
        <p14:creationId xmlns:p14="http://schemas.microsoft.com/office/powerpoint/2010/main" val="310651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59</a:t>
            </a:fld>
            <a:endParaRPr lang="en-GB"/>
          </a:p>
        </p:txBody>
      </p:sp>
    </p:spTree>
    <p:extLst>
      <p:ext uri="{BB962C8B-B14F-4D97-AF65-F5344CB8AC3E}">
        <p14:creationId xmlns:p14="http://schemas.microsoft.com/office/powerpoint/2010/main" val="1522674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60</a:t>
            </a:fld>
            <a:endParaRPr lang="en-GB"/>
          </a:p>
        </p:txBody>
      </p:sp>
    </p:spTree>
    <p:extLst>
      <p:ext uri="{BB962C8B-B14F-4D97-AF65-F5344CB8AC3E}">
        <p14:creationId xmlns:p14="http://schemas.microsoft.com/office/powerpoint/2010/main" val="3599443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61</a:t>
            </a:fld>
            <a:endParaRPr lang="en-GB"/>
          </a:p>
        </p:txBody>
      </p:sp>
    </p:spTree>
    <p:extLst>
      <p:ext uri="{BB962C8B-B14F-4D97-AF65-F5344CB8AC3E}">
        <p14:creationId xmlns:p14="http://schemas.microsoft.com/office/powerpoint/2010/main" val="12199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8</a:t>
            </a:fld>
            <a:endParaRPr lang="en-GB"/>
          </a:p>
        </p:txBody>
      </p:sp>
    </p:spTree>
    <p:extLst>
      <p:ext uri="{BB962C8B-B14F-4D97-AF65-F5344CB8AC3E}">
        <p14:creationId xmlns:p14="http://schemas.microsoft.com/office/powerpoint/2010/main" val="144041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9</a:t>
            </a:fld>
            <a:endParaRPr lang="en-GB"/>
          </a:p>
        </p:txBody>
      </p:sp>
    </p:spTree>
    <p:extLst>
      <p:ext uri="{BB962C8B-B14F-4D97-AF65-F5344CB8AC3E}">
        <p14:creationId xmlns:p14="http://schemas.microsoft.com/office/powerpoint/2010/main" val="269144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10</a:t>
            </a:fld>
            <a:endParaRPr lang="en-GB"/>
          </a:p>
        </p:txBody>
      </p:sp>
    </p:spTree>
    <p:extLst>
      <p:ext uri="{BB962C8B-B14F-4D97-AF65-F5344CB8AC3E}">
        <p14:creationId xmlns:p14="http://schemas.microsoft.com/office/powerpoint/2010/main" val="405153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B9481-87FC-4BF7-B045-54D6BDF02FFD}" type="slidenum">
              <a:rPr lang="en-GB" smtClean="0"/>
              <a:t>11</a:t>
            </a:fld>
            <a:endParaRPr lang="en-GB"/>
          </a:p>
        </p:txBody>
      </p:sp>
    </p:spTree>
    <p:extLst>
      <p:ext uri="{BB962C8B-B14F-4D97-AF65-F5344CB8AC3E}">
        <p14:creationId xmlns:p14="http://schemas.microsoft.com/office/powerpoint/2010/main" val="2820217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olygon (light bg)">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r>
              <a:rPr lang="en-GB"/>
              <a:t>Click icon to add picture</a:t>
            </a:r>
            <a:endParaRPr lang="en-GB" dirty="0"/>
          </a:p>
        </p:txBody>
      </p:sp>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5796000" cy="612000"/>
          </a:xfrm>
        </p:spPr>
        <p:txBody>
          <a:bodyPr/>
          <a:lstStyle>
            <a:lvl1pPr>
              <a:defRPr sz="5500" b="0">
                <a:solidFill>
                  <a:schemeClr val="tx1"/>
                </a:solidFill>
              </a:defRPr>
            </a:lvl1pPr>
          </a:lstStyle>
          <a:p>
            <a:r>
              <a:rPr lang="en-GB"/>
              <a:t>Click to edit Master title style</a:t>
            </a:r>
            <a:endParaRPr lang="en-GB" dirty="0"/>
          </a:p>
        </p:txBody>
      </p:sp>
      <p:sp>
        <p:nvSpPr>
          <p:cNvPr id="10" name="Subtitle 2"/>
          <p:cNvSpPr>
            <a:spLocks noGrp="1"/>
          </p:cNvSpPr>
          <p:nvPr>
            <p:ph type="subTitle" idx="1"/>
          </p:nvPr>
        </p:nvSpPr>
        <p:spPr>
          <a:xfrm>
            <a:off x="430212" y="2664000"/>
            <a:ext cx="5796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8"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903275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710000"/>
            <a:ext cx="8280000" cy="612000"/>
          </a:xfrm>
        </p:spPr>
        <p:txBody>
          <a:bodyPr/>
          <a:lstStyle>
            <a:lvl1pPr>
              <a:defRPr sz="3400" b="0">
                <a:solidFill>
                  <a:schemeClr val="bg1"/>
                </a:solidFill>
              </a:defRPr>
            </a:lvl1pPr>
          </a:lstStyle>
          <a:p>
            <a:r>
              <a:rPr lang="en-GB"/>
              <a:t>Click to edit Master title style</a:t>
            </a:r>
            <a:endParaRPr lang="en-GB" dirty="0"/>
          </a:p>
        </p:txBody>
      </p:sp>
      <p:sp>
        <p:nvSpPr>
          <p:cNvPr id="12" name="Picture Placeholder 10"/>
          <p:cNvSpPr>
            <a:spLocks noGrp="1"/>
          </p:cNvSpPr>
          <p:nvPr>
            <p:ph type="pic" sz="quarter" idx="14" hasCustomPrompt="1"/>
          </p:nvPr>
        </p:nvSpPr>
        <p:spPr>
          <a:xfrm>
            <a:off x="432000" y="1602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78491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hasCustomPrompt="1"/>
          </p:nvPr>
        </p:nvSpPr>
        <p:spPr/>
        <p:txBody>
          <a:bodyPr/>
          <a:lstStyle>
            <a:lvl3pPr marL="432000" indent="-252000">
              <a:defRPr/>
            </a:lvl3pPr>
            <a:lvl4pPr marL="864000" indent="-252000">
              <a:defRPr/>
            </a:lvl4pPr>
            <a:lvl5pPr marL="1296000" indent="-252000">
              <a:defRPr/>
            </a:lvl5pPr>
            <a:lvl6pPr indent="-252000">
              <a:defRPr/>
            </a:lvl6pPr>
            <a:lvl7pPr indent="-252000">
              <a:defRPr/>
            </a:lvl7pPr>
          </a:lstStyle>
          <a:p>
            <a:pPr lvl="0"/>
            <a:r>
              <a:rPr lang="en-GB" dirty="0"/>
              <a:t>Click to add sub-header text. Indent for secondary levels and bullets. Or use buttons to add content.</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p:cNvSpPr>
            <a:spLocks noGrp="1"/>
          </p:cNvSpPr>
          <p:nvPr>
            <p:ph type="dt" sz="half" idx="10"/>
          </p:nvPr>
        </p:nvSpPr>
        <p:spPr/>
        <p:txBody>
          <a:bodyPr/>
          <a:lstStyle/>
          <a:p>
            <a:r>
              <a:rPr lang="en-US"/>
              <a:t>23/09/2016</a:t>
            </a:r>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898384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GB" dirty="0"/>
              <a:t>‘Click to insert quote</a:t>
            </a:r>
            <a:br>
              <a:rPr lang="en-GB" dirty="0"/>
            </a:br>
            <a:r>
              <a:rPr lang="en-GB" dirty="0"/>
              <a:t>over as many lines </a:t>
            </a:r>
            <a:br>
              <a:rPr lang="en-GB" dirty="0"/>
            </a:br>
            <a:r>
              <a:rPr lang="en-GB" dirty="0"/>
              <a:t>as necessary’</a:t>
            </a:r>
            <a:endParaRPr lang="en-US" dirty="0"/>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r>
              <a:rPr lang="en-US"/>
              <a:t>23/09/2016</a:t>
            </a:r>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
        <p:nvSpPr>
          <p:cNvPr id="11" name="Picture Placeholder 10"/>
          <p:cNvSpPr>
            <a:spLocks noGrp="1"/>
          </p:cNvSpPr>
          <p:nvPr>
            <p:ph type="pic" sz="quarter" idx="13" hasCustomPrompt="1"/>
          </p:nvPr>
        </p:nvSpPr>
        <p:spPr>
          <a:xfrm>
            <a:off x="432000" y="1530000"/>
            <a:ext cx="2160000" cy="54000"/>
          </a:xfrm>
          <a:solidFill>
            <a:schemeClr val="tx1"/>
          </a:solidFill>
        </p:spPr>
        <p:txBody>
          <a:bodyPr/>
          <a:lstStyle>
            <a:lvl1pPr>
              <a:defRPr sz="100" b="0" baseline="0">
                <a:solidFill>
                  <a:schemeClr val="tx1"/>
                </a:solidFill>
              </a:defRPr>
            </a:lvl1pPr>
          </a:lstStyle>
          <a:p>
            <a:r>
              <a:rPr lang="en-GB" dirty="0"/>
              <a:t> </a:t>
            </a:r>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r>
              <a:rPr lang="en-GB"/>
              <a:t>Click icon to add picture</a:t>
            </a:r>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r>
              <a:rPr lang="en-GB"/>
              <a:t>Click icon to add picture</a:t>
            </a:r>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r>
              <a:rPr lang="en-GB"/>
              <a:t>Click icon to add picture</a:t>
            </a:r>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r>
              <a:rPr lang="en-GB"/>
              <a:t>Click icon to add picture</a:t>
            </a:r>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r>
              <a:rPr lang="en-GB"/>
              <a:t>Click icon to add picture</a:t>
            </a:r>
          </a:p>
        </p:txBody>
      </p:sp>
      <p:sp>
        <p:nvSpPr>
          <p:cNvPr id="21" name="Picture Placeholder 10"/>
          <p:cNvSpPr>
            <a:spLocks noGrp="1"/>
          </p:cNvSpPr>
          <p:nvPr>
            <p:ph type="pic" sz="quarter" idx="20" hasCustomPrompt="1"/>
          </p:nvPr>
        </p:nvSpPr>
        <p:spPr>
          <a:xfrm>
            <a:off x="432000" y="342000"/>
            <a:ext cx="8280000" cy="28800"/>
          </a:xfrm>
          <a:solidFill>
            <a:schemeClr val="tx1"/>
          </a:solidFill>
        </p:spPr>
        <p:txBody>
          <a:bodyPr/>
          <a:lstStyle>
            <a:lvl1pPr>
              <a:defRPr sz="100" b="0" baseline="0">
                <a:solidFill>
                  <a:schemeClr val="tx1"/>
                </a:solidFill>
              </a:defRPr>
            </a:lvl1pPr>
          </a:lstStyle>
          <a:p>
            <a:r>
              <a:rPr lang="en-GB" dirty="0"/>
              <a:t> </a:t>
            </a:r>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r>
              <a:rPr lang="en-GB"/>
              <a:t>Click icon to add picture</a:t>
            </a:r>
          </a:p>
        </p:txBody>
      </p:sp>
    </p:spTree>
    <p:extLst>
      <p:ext uri="{BB962C8B-B14F-4D97-AF65-F5344CB8AC3E}">
        <p14:creationId xmlns:p14="http://schemas.microsoft.com/office/powerpoint/2010/main" val="1839408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1999" y="432000"/>
            <a:ext cx="5796000" cy="4032000"/>
          </a:xfrm>
        </p:spPr>
        <p:txBody>
          <a:bodyPr/>
          <a:lstStyle>
            <a:lvl1pPr>
              <a:lnSpc>
                <a:spcPct val="85000"/>
              </a:lnSpc>
              <a:defRPr sz="2100" b="0"/>
            </a:lvl1pPr>
            <a:lvl3pPr marL="234000" indent="-234000">
              <a:defRPr/>
            </a:lvl3pPr>
            <a:lvl4pPr marL="468000" indent="-234000">
              <a:defRPr/>
            </a:lvl4pPr>
            <a:lvl5pPr marL="702000" indent="-234000">
              <a:defRPr/>
            </a:lvl5pPr>
            <a:lvl6pPr>
              <a:defRPr/>
            </a:lvl6pPr>
          </a:lstStyle>
          <a:p>
            <a:pPr lvl="0"/>
            <a:r>
              <a:rPr lang="en-GB" dirty="0"/>
              <a:t>Click to add Master Intro text</a:t>
            </a:r>
            <a:endParaRPr lang="en-US" dirty="0"/>
          </a:p>
        </p:txBody>
      </p:sp>
      <p:sp>
        <p:nvSpPr>
          <p:cNvPr id="4" name="Date Placeholder 3"/>
          <p:cNvSpPr>
            <a:spLocks noGrp="1"/>
          </p:cNvSpPr>
          <p:nvPr>
            <p:ph type="dt" sz="half" idx="10"/>
          </p:nvPr>
        </p:nvSpPr>
        <p:spPr/>
        <p:txBody>
          <a:bodyPr/>
          <a:lstStyle/>
          <a:p>
            <a:r>
              <a:rPr lang="en-US" dirty="0"/>
              <a:t>Lomas &amp; Almeida</a:t>
            </a:r>
            <a:endParaRPr lang="en-GB" dirty="0"/>
          </a:p>
        </p:txBody>
      </p:sp>
      <p:sp>
        <p:nvSpPr>
          <p:cNvPr id="5" name="Footer Placeholder 4"/>
          <p:cNvSpPr>
            <a:spLocks noGrp="1"/>
          </p:cNvSpPr>
          <p:nvPr>
            <p:ph type="ftr" sz="quarter" idx="11"/>
          </p:nvPr>
        </p:nvSpPr>
        <p:spPr/>
        <p:txBody>
          <a:bodyPr/>
          <a:lstStyle/>
          <a:p>
            <a:r>
              <a:rPr lang="en-GB" dirty="0"/>
              <a:t>AI and Regulation – 2021</a:t>
            </a:r>
          </a:p>
          <a:p>
            <a:endParaRPr lang="en-GB" dirty="0"/>
          </a:p>
        </p:txBody>
      </p:sp>
      <p:sp>
        <p:nvSpPr>
          <p:cNvPr id="6" name="Slide Number Placeholder 5"/>
          <p:cNvSpPr>
            <a:spLocks noGrp="1"/>
          </p:cNvSpPr>
          <p:nvPr>
            <p:ph type="sldNum" sz="quarter" idx="12"/>
          </p:nvPr>
        </p:nvSpPr>
        <p:spPr/>
        <p:txBody>
          <a:bodyPr/>
          <a:lstStyle/>
          <a:p>
            <a:fld id="{0B868178-02AE-42FC-958D-6B8F13B60175}" type="slidenum">
              <a:rPr lang="en-GB" smtClean="0"/>
              <a:t>‹#›</a:t>
            </a:fld>
            <a:endParaRPr lang="en-GB"/>
          </a:p>
        </p:txBody>
      </p:sp>
      <p:sp>
        <p:nvSpPr>
          <p:cNvPr id="8" name="Picture Placeholder 10"/>
          <p:cNvSpPr>
            <a:spLocks noGrp="1"/>
          </p:cNvSpPr>
          <p:nvPr>
            <p:ph type="pic" sz="quarter" idx="20" hasCustomPrompt="1"/>
          </p:nvPr>
        </p:nvSpPr>
        <p:spPr>
          <a:xfrm>
            <a:off x="432000" y="342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81786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tro Slide with imag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2000" y="432000"/>
            <a:ext cx="5796000" cy="4032000"/>
          </a:xfrm>
        </p:spPr>
        <p:txBody>
          <a:bodyPr/>
          <a:lstStyle>
            <a:lvl1pPr>
              <a:lnSpc>
                <a:spcPct val="85000"/>
              </a:lnSpc>
              <a:defRPr sz="2100" b="0">
                <a:solidFill>
                  <a:schemeClr val="bg1"/>
                </a:solidFill>
              </a:defRPr>
            </a:lvl1pPr>
            <a:lvl3pPr marL="234000" indent="-234000">
              <a:defRPr/>
            </a:lvl3pPr>
            <a:lvl4pPr marL="468000" indent="-234000">
              <a:defRPr/>
            </a:lvl4pPr>
            <a:lvl5pPr marL="702000" indent="-234000">
              <a:defRPr/>
            </a:lvl5pPr>
            <a:lvl6pPr>
              <a:defRPr/>
            </a:lvl6pPr>
          </a:lstStyle>
          <a:p>
            <a:pPr lvl="0"/>
            <a:r>
              <a:rPr lang="en-GB" dirty="0"/>
              <a:t>Click to add Master Intro text</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cxnSp>
        <p:nvCxnSpPr>
          <p:cNvPr id="8" name="Straight Connector 7"/>
          <p:cNvCxnSpPr/>
          <p:nvPr userDrawn="1"/>
        </p:nvCxnSpPr>
        <p:spPr>
          <a:xfrm>
            <a:off x="432000" y="360000"/>
            <a:ext cx="828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10" name="Straight Connector 9"/>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97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432000" y="1224000"/>
            <a:ext cx="3924000" cy="3240000"/>
          </a:xfrm>
        </p:spPr>
        <p:txBody>
          <a:bodyPr/>
          <a:lstStyle>
            <a:lvl1pPr>
              <a:defRPr sz="1300"/>
            </a:lvl1pPr>
            <a:lvl2pPr>
              <a:defRPr sz="1300"/>
            </a:lvl2pPr>
            <a:lvl3pPr indent="-180000">
              <a:defRPr sz="1300"/>
            </a:lvl3pPr>
            <a:lvl4pPr indent="-180000">
              <a:defRPr sz="1300"/>
            </a:lvl4pPr>
            <a:lvl5pPr indent="-180000">
              <a:defRPr sz="1300"/>
            </a:lvl5pPr>
            <a:lvl6pPr indent="-180000">
              <a:defRPr sz="1300" baseline="0"/>
            </a:lvl6pPr>
            <a:lvl7pPr indent="-180000">
              <a:defRPr sz="13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4788000" y="1224000"/>
            <a:ext cx="3924000" cy="3240000"/>
          </a:xfrm>
        </p:spPr>
        <p:txBody>
          <a:bodyPr/>
          <a:lstStyle>
            <a:lvl1pPr>
              <a:defRPr sz="1300"/>
            </a:lvl1pPr>
            <a:lvl2pPr>
              <a:defRPr sz="1300"/>
            </a:lvl2pPr>
            <a:lvl3pPr indent="-180000">
              <a:defRPr sz="1300"/>
            </a:lvl3pPr>
            <a:lvl4pPr indent="-180000">
              <a:defRPr sz="1300"/>
            </a:lvl4pPr>
            <a:lvl5pPr indent="-180000">
              <a:defRPr sz="1300" baseline="0"/>
            </a:lvl5pPr>
            <a:lvl6pPr indent="-180000">
              <a:defRPr sz="1300"/>
            </a:lvl6pPr>
            <a:lvl7pPr indent="-180000">
              <a:defRPr sz="13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1772135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3924000" cy="468000"/>
          </a:xfrm>
        </p:spPr>
        <p:txBody>
          <a:bodyPr/>
          <a:lstStyle/>
          <a:p>
            <a:r>
              <a:rPr lang="en-GB"/>
              <a:t>Click to edit Master title style</a:t>
            </a:r>
            <a:endParaRPr lang="en-GB" dirty="0"/>
          </a:p>
        </p:txBody>
      </p:sp>
      <p:sp>
        <p:nvSpPr>
          <p:cNvPr id="3" name="Content Placeholder 2"/>
          <p:cNvSpPr>
            <a:spLocks noGrp="1"/>
          </p:cNvSpPr>
          <p:nvPr>
            <p:ph sz="half" idx="1"/>
          </p:nvPr>
        </p:nvSpPr>
        <p:spPr>
          <a:xfrm>
            <a:off x="432000" y="1224000"/>
            <a:ext cx="3924000" cy="3240000"/>
          </a:xfrm>
        </p:spPr>
        <p:txBody>
          <a:bodyPr/>
          <a:lstStyle>
            <a:lvl1pPr>
              <a:defRPr sz="1300"/>
            </a:lvl1pPr>
            <a:lvl2pPr>
              <a:defRPr sz="1300"/>
            </a:lvl2pPr>
            <a:lvl3pPr indent="-180000">
              <a:defRPr sz="1300"/>
            </a:lvl3pPr>
            <a:lvl4pPr indent="-180000">
              <a:defRPr sz="1300"/>
            </a:lvl4pPr>
            <a:lvl5pPr indent="-180000">
              <a:defRPr sz="1300"/>
            </a:lvl5pPr>
            <a:lvl6pPr indent="-180000">
              <a:defRPr sz="1300" baseline="0"/>
            </a:lvl6pPr>
            <a:lvl7pPr indent="-180000">
              <a:defRPr sz="13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4788000" y="432000"/>
            <a:ext cx="3924000" cy="3924000"/>
          </a:xfrm>
        </p:spPr>
        <p:txBody>
          <a:bodyPr/>
          <a:lstStyle>
            <a:lvl1pPr>
              <a:defRPr sz="1200" b="0"/>
            </a:lvl1pPr>
          </a:lstStyle>
          <a:p>
            <a:r>
              <a:rPr lang="en-GB"/>
              <a:t>Click icon to add picture</a:t>
            </a:r>
            <a:endParaRPr lang="en-GB" dirty="0"/>
          </a:p>
        </p:txBody>
      </p:sp>
    </p:spTree>
    <p:extLst>
      <p:ext uri="{BB962C8B-B14F-4D97-AF65-F5344CB8AC3E}">
        <p14:creationId xmlns:p14="http://schemas.microsoft.com/office/powerpoint/2010/main" val="116839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b="1"/>
            </a:lvl1pPr>
          </a:lstStyle>
          <a:p>
            <a:r>
              <a:rPr lang="en-GB"/>
              <a:t>Click to edit Master title style</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6102000" y="1224000"/>
            <a:ext cx="2610000" cy="3096000"/>
          </a:xfrm>
        </p:spPr>
        <p:txBody>
          <a:bodyPr/>
          <a:lstStyle>
            <a:lvl1pPr>
              <a:defRPr sz="1200" b="0"/>
            </a:lvl1pPr>
          </a:lstStyle>
          <a:p>
            <a:r>
              <a:rPr lang="en-GB"/>
              <a:t>Click icon to add picture</a:t>
            </a:r>
            <a:endParaRPr lang="en-GB" dirty="0"/>
          </a:p>
        </p:txBody>
      </p:sp>
      <p:sp>
        <p:nvSpPr>
          <p:cNvPr id="8" name="Picture Placeholder 8"/>
          <p:cNvSpPr>
            <a:spLocks noGrp="1"/>
          </p:cNvSpPr>
          <p:nvPr>
            <p:ph type="pic" sz="quarter" idx="14"/>
          </p:nvPr>
        </p:nvSpPr>
        <p:spPr>
          <a:xfrm>
            <a:off x="3267000" y="1224000"/>
            <a:ext cx="2610000" cy="3096000"/>
          </a:xfrm>
        </p:spPr>
        <p:txBody>
          <a:bodyPr/>
          <a:lstStyle>
            <a:lvl1pPr>
              <a:defRPr sz="1200" b="0"/>
            </a:lvl1pPr>
          </a:lstStyle>
          <a:p>
            <a:r>
              <a:rPr lang="en-GB"/>
              <a:t>Click icon to add picture</a:t>
            </a:r>
            <a:endParaRPr lang="en-GB" dirty="0"/>
          </a:p>
        </p:txBody>
      </p:sp>
      <p:sp>
        <p:nvSpPr>
          <p:cNvPr id="10" name="Picture Placeholder 8"/>
          <p:cNvSpPr>
            <a:spLocks noGrp="1"/>
          </p:cNvSpPr>
          <p:nvPr>
            <p:ph type="pic" sz="quarter" idx="15"/>
          </p:nvPr>
        </p:nvSpPr>
        <p:spPr>
          <a:xfrm>
            <a:off x="432000" y="1224000"/>
            <a:ext cx="2610000" cy="3096000"/>
          </a:xfrm>
        </p:spPr>
        <p:txBody>
          <a:bodyPr/>
          <a:lstStyle>
            <a:lvl1pPr>
              <a:defRPr sz="1200" b="0"/>
            </a:lvl1pPr>
          </a:lstStyle>
          <a:p>
            <a:r>
              <a:rPr lang="en-GB"/>
              <a:t>Click icon to add picture</a:t>
            </a:r>
            <a:endParaRPr lang="en-GB" dirty="0"/>
          </a:p>
        </p:txBody>
      </p:sp>
    </p:spTree>
    <p:extLst>
      <p:ext uri="{BB962C8B-B14F-4D97-AF65-F5344CB8AC3E}">
        <p14:creationId xmlns:p14="http://schemas.microsoft.com/office/powerpoint/2010/main" val="2218596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1 large 2 small)">
    <p:spTree>
      <p:nvGrpSpPr>
        <p:cNvPr id="1" name=""/>
        <p:cNvGrpSpPr/>
        <p:nvPr/>
      </p:nvGrpSpPr>
      <p:grpSpPr>
        <a:xfrm>
          <a:off x="0" y="0"/>
          <a:ext cx="0" cy="0"/>
          <a:chOff x="0" y="0"/>
          <a:chExt cx="0" cy="0"/>
        </a:xfrm>
      </p:grpSpPr>
      <p:sp>
        <p:nvSpPr>
          <p:cNvPr id="10" name="Picture Placeholder 8"/>
          <p:cNvSpPr>
            <a:spLocks noGrp="1"/>
          </p:cNvSpPr>
          <p:nvPr>
            <p:ph type="pic" sz="quarter" idx="15"/>
          </p:nvPr>
        </p:nvSpPr>
        <p:spPr>
          <a:xfrm>
            <a:off x="432000" y="1224000"/>
            <a:ext cx="6120000" cy="2700000"/>
          </a:xfrm>
        </p:spPr>
        <p:txBody>
          <a:bodyPr/>
          <a:lstStyle>
            <a:lvl1pPr>
              <a:defRPr sz="1200" b="0"/>
            </a:lvl1pPr>
          </a:lstStyle>
          <a:p>
            <a:r>
              <a:rPr lang="en-GB"/>
              <a:t>Click icon to add picture</a:t>
            </a:r>
            <a:endParaRPr lang="en-GB" dirty="0"/>
          </a:p>
        </p:txBody>
      </p:sp>
      <p:sp>
        <p:nvSpPr>
          <p:cNvPr id="2" name="Title 1"/>
          <p:cNvSpPr>
            <a:spLocks noGrp="1"/>
          </p:cNvSpPr>
          <p:nvPr>
            <p:ph type="title"/>
          </p:nvPr>
        </p:nvSpPr>
        <p:spPr/>
        <p:txBody>
          <a:bodyPr/>
          <a:lstStyle>
            <a:lvl1pPr>
              <a:defRPr sz="2100" b="1"/>
            </a:lvl1pPr>
          </a:lstStyle>
          <a:p>
            <a:r>
              <a:rPr lang="en-GB"/>
              <a:t>Click to edit Master title style</a:t>
            </a:r>
            <a:endParaRPr lang="en-GB" dirty="0"/>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6966000" y="1224000"/>
            <a:ext cx="1746000" cy="1224000"/>
          </a:xfrm>
        </p:spPr>
        <p:txBody>
          <a:bodyPr/>
          <a:lstStyle>
            <a:lvl1pPr>
              <a:defRPr sz="1200" b="0"/>
            </a:lvl1pPr>
          </a:lstStyle>
          <a:p>
            <a:r>
              <a:rPr lang="en-GB"/>
              <a:t>Click icon to add picture</a:t>
            </a:r>
            <a:endParaRPr lang="en-GB" dirty="0"/>
          </a:p>
        </p:txBody>
      </p:sp>
      <p:sp>
        <p:nvSpPr>
          <p:cNvPr id="8" name="Picture Placeholder 8"/>
          <p:cNvSpPr>
            <a:spLocks noGrp="1"/>
          </p:cNvSpPr>
          <p:nvPr>
            <p:ph type="pic" sz="quarter" idx="14"/>
          </p:nvPr>
        </p:nvSpPr>
        <p:spPr>
          <a:xfrm>
            <a:off x="6966000" y="2700000"/>
            <a:ext cx="1746000" cy="1224000"/>
          </a:xfrm>
        </p:spPr>
        <p:txBody>
          <a:bodyPr/>
          <a:lstStyle>
            <a:lvl1pPr>
              <a:defRPr sz="1200" b="0"/>
            </a:lvl1pPr>
          </a:lstStyle>
          <a:p>
            <a:r>
              <a:rPr lang="en-GB"/>
              <a:t>Click icon to add picture</a:t>
            </a:r>
            <a:endParaRPr lang="en-GB" dirty="0"/>
          </a:p>
        </p:txBody>
      </p:sp>
    </p:spTree>
    <p:extLst>
      <p:ext uri="{BB962C8B-B14F-4D97-AF65-F5344CB8AC3E}">
        <p14:creationId xmlns:p14="http://schemas.microsoft.com/office/powerpoint/2010/main" val="1130102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432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5" name="Date Placeholder 4"/>
          <p:cNvSpPr>
            <a:spLocks noGrp="1"/>
          </p:cNvSpPr>
          <p:nvPr>
            <p:ph type="dt" sz="half" idx="10"/>
          </p:nvPr>
        </p:nvSpPr>
        <p:spPr/>
        <p:txBody>
          <a:bodyPr/>
          <a:lstStyle/>
          <a:p>
            <a:r>
              <a:rPr lang="en-US"/>
              <a:t>23/09/2016</a:t>
            </a:r>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0B868178-02AE-42FC-958D-6B8F13B60175}" type="slidenum">
              <a:rPr lang="en-GB" smtClean="0"/>
              <a:t>‹#›</a:t>
            </a:fld>
            <a:endParaRPr lang="en-GB"/>
          </a:p>
        </p:txBody>
      </p:sp>
      <p:sp>
        <p:nvSpPr>
          <p:cNvPr id="9" name="Picture Placeholder 8"/>
          <p:cNvSpPr>
            <a:spLocks noGrp="1"/>
          </p:cNvSpPr>
          <p:nvPr>
            <p:ph type="pic" sz="quarter" idx="13"/>
          </p:nvPr>
        </p:nvSpPr>
        <p:spPr>
          <a:xfrm>
            <a:off x="432000" y="1332000"/>
            <a:ext cx="1008000" cy="1548000"/>
          </a:xfrm>
        </p:spPr>
        <p:txBody>
          <a:bodyPr/>
          <a:lstStyle>
            <a:lvl1pPr>
              <a:defRPr sz="1200" b="0"/>
            </a:lvl1pPr>
          </a:lstStyle>
          <a:p>
            <a:r>
              <a:rPr lang="en-GB"/>
              <a:t>Click icon to add picture</a:t>
            </a:r>
            <a:endParaRPr lang="en-GB" dirty="0"/>
          </a:p>
        </p:txBody>
      </p:sp>
      <p:sp>
        <p:nvSpPr>
          <p:cNvPr id="8" name="Content Placeholder 2"/>
          <p:cNvSpPr>
            <a:spLocks noGrp="1"/>
          </p:cNvSpPr>
          <p:nvPr>
            <p:ph sz="half" idx="14"/>
          </p:nvPr>
        </p:nvSpPr>
        <p:spPr>
          <a:xfrm>
            <a:off x="1644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10" name="Picture Placeholder 8"/>
          <p:cNvSpPr>
            <a:spLocks noGrp="1"/>
          </p:cNvSpPr>
          <p:nvPr>
            <p:ph type="pic" sz="quarter" idx="15"/>
          </p:nvPr>
        </p:nvSpPr>
        <p:spPr>
          <a:xfrm>
            <a:off x="1644000" y="1332000"/>
            <a:ext cx="1008000" cy="1548000"/>
          </a:xfrm>
        </p:spPr>
        <p:txBody>
          <a:bodyPr/>
          <a:lstStyle>
            <a:lvl1pPr>
              <a:defRPr sz="1200" b="0"/>
            </a:lvl1pPr>
          </a:lstStyle>
          <a:p>
            <a:r>
              <a:rPr lang="en-GB"/>
              <a:t>Click icon to add picture</a:t>
            </a:r>
            <a:endParaRPr lang="en-GB" dirty="0"/>
          </a:p>
        </p:txBody>
      </p:sp>
      <p:sp>
        <p:nvSpPr>
          <p:cNvPr id="11" name="Content Placeholder 2"/>
          <p:cNvSpPr>
            <a:spLocks noGrp="1"/>
          </p:cNvSpPr>
          <p:nvPr>
            <p:ph sz="half" idx="16"/>
          </p:nvPr>
        </p:nvSpPr>
        <p:spPr>
          <a:xfrm>
            <a:off x="2856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12" name="Picture Placeholder 8"/>
          <p:cNvSpPr>
            <a:spLocks noGrp="1"/>
          </p:cNvSpPr>
          <p:nvPr>
            <p:ph type="pic" sz="quarter" idx="17"/>
          </p:nvPr>
        </p:nvSpPr>
        <p:spPr>
          <a:xfrm>
            <a:off x="2856000" y="1332000"/>
            <a:ext cx="1008000" cy="1548000"/>
          </a:xfrm>
        </p:spPr>
        <p:txBody>
          <a:bodyPr/>
          <a:lstStyle>
            <a:lvl1pPr>
              <a:defRPr sz="1200" b="0"/>
            </a:lvl1pPr>
          </a:lstStyle>
          <a:p>
            <a:r>
              <a:rPr lang="en-GB"/>
              <a:t>Click icon to add picture</a:t>
            </a:r>
            <a:endParaRPr lang="en-GB" dirty="0"/>
          </a:p>
        </p:txBody>
      </p:sp>
      <p:sp>
        <p:nvSpPr>
          <p:cNvPr id="13" name="Content Placeholder 2"/>
          <p:cNvSpPr>
            <a:spLocks noGrp="1"/>
          </p:cNvSpPr>
          <p:nvPr>
            <p:ph sz="half" idx="18"/>
          </p:nvPr>
        </p:nvSpPr>
        <p:spPr>
          <a:xfrm>
            <a:off x="4068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14" name="Picture Placeholder 8"/>
          <p:cNvSpPr>
            <a:spLocks noGrp="1"/>
          </p:cNvSpPr>
          <p:nvPr>
            <p:ph type="pic" sz="quarter" idx="19"/>
          </p:nvPr>
        </p:nvSpPr>
        <p:spPr>
          <a:xfrm>
            <a:off x="4068000" y="1332000"/>
            <a:ext cx="1008000" cy="1548000"/>
          </a:xfrm>
        </p:spPr>
        <p:txBody>
          <a:bodyPr/>
          <a:lstStyle>
            <a:lvl1pPr>
              <a:defRPr sz="1200" b="0"/>
            </a:lvl1pPr>
          </a:lstStyle>
          <a:p>
            <a:r>
              <a:rPr lang="en-GB"/>
              <a:t>Click icon to add picture</a:t>
            </a:r>
            <a:endParaRPr lang="en-GB" dirty="0"/>
          </a:p>
        </p:txBody>
      </p:sp>
      <p:sp>
        <p:nvSpPr>
          <p:cNvPr id="15" name="Content Placeholder 2"/>
          <p:cNvSpPr>
            <a:spLocks noGrp="1"/>
          </p:cNvSpPr>
          <p:nvPr>
            <p:ph sz="half" idx="20"/>
          </p:nvPr>
        </p:nvSpPr>
        <p:spPr>
          <a:xfrm>
            <a:off x="5280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16" name="Picture Placeholder 8"/>
          <p:cNvSpPr>
            <a:spLocks noGrp="1"/>
          </p:cNvSpPr>
          <p:nvPr>
            <p:ph type="pic" sz="quarter" idx="21"/>
          </p:nvPr>
        </p:nvSpPr>
        <p:spPr>
          <a:xfrm>
            <a:off x="5280000" y="1332000"/>
            <a:ext cx="1008000" cy="1548000"/>
          </a:xfrm>
        </p:spPr>
        <p:txBody>
          <a:bodyPr/>
          <a:lstStyle>
            <a:lvl1pPr>
              <a:defRPr sz="1200" b="0"/>
            </a:lvl1pPr>
          </a:lstStyle>
          <a:p>
            <a:r>
              <a:rPr lang="en-GB"/>
              <a:t>Click icon to add picture</a:t>
            </a:r>
            <a:endParaRPr lang="en-GB" dirty="0"/>
          </a:p>
        </p:txBody>
      </p:sp>
      <p:sp>
        <p:nvSpPr>
          <p:cNvPr id="17" name="Content Placeholder 2"/>
          <p:cNvSpPr>
            <a:spLocks noGrp="1"/>
          </p:cNvSpPr>
          <p:nvPr>
            <p:ph sz="half" idx="22"/>
          </p:nvPr>
        </p:nvSpPr>
        <p:spPr>
          <a:xfrm>
            <a:off x="6492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18" name="Picture Placeholder 8"/>
          <p:cNvSpPr>
            <a:spLocks noGrp="1"/>
          </p:cNvSpPr>
          <p:nvPr>
            <p:ph type="pic" sz="quarter" idx="23"/>
          </p:nvPr>
        </p:nvSpPr>
        <p:spPr>
          <a:xfrm>
            <a:off x="6492000" y="1332000"/>
            <a:ext cx="1008000" cy="1548000"/>
          </a:xfrm>
        </p:spPr>
        <p:txBody>
          <a:bodyPr/>
          <a:lstStyle>
            <a:lvl1pPr>
              <a:defRPr sz="1200" b="0"/>
            </a:lvl1pPr>
          </a:lstStyle>
          <a:p>
            <a:r>
              <a:rPr lang="en-GB"/>
              <a:t>Click icon to add picture</a:t>
            </a:r>
            <a:endParaRPr lang="en-GB" dirty="0"/>
          </a:p>
        </p:txBody>
      </p:sp>
      <p:sp>
        <p:nvSpPr>
          <p:cNvPr id="19" name="Content Placeholder 2"/>
          <p:cNvSpPr>
            <a:spLocks noGrp="1"/>
          </p:cNvSpPr>
          <p:nvPr>
            <p:ph sz="half" idx="24"/>
          </p:nvPr>
        </p:nvSpPr>
        <p:spPr>
          <a:xfrm>
            <a:off x="7704000" y="3096000"/>
            <a:ext cx="1008000" cy="1116000"/>
          </a:xfrm>
        </p:spPr>
        <p:txBody>
          <a:bodyPr/>
          <a:lstStyle>
            <a:lvl1pPr>
              <a:defRPr sz="1300" b="0"/>
            </a:lvl1pPr>
            <a:lvl2pPr>
              <a:defRPr sz="1300" b="0"/>
            </a:lvl2pPr>
            <a:lvl3pPr>
              <a:defRPr sz="1300" b="0"/>
            </a:lvl3pPr>
            <a:lvl4pPr marL="234000" indent="0">
              <a:buNone/>
              <a:defRPr sz="1600"/>
            </a:lvl4pPr>
            <a:lvl5pPr>
              <a:defRPr sz="1600"/>
            </a:lvl5pPr>
            <a:lvl6pPr>
              <a:defRPr sz="1600" baseline="0"/>
            </a:lvl6pPr>
            <a:lvl7pPr>
              <a:defRPr sz="16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20" name="Picture Placeholder 8"/>
          <p:cNvSpPr>
            <a:spLocks noGrp="1"/>
          </p:cNvSpPr>
          <p:nvPr>
            <p:ph type="pic" sz="quarter" idx="25"/>
          </p:nvPr>
        </p:nvSpPr>
        <p:spPr>
          <a:xfrm>
            <a:off x="7704000" y="1332000"/>
            <a:ext cx="1008000" cy="1548000"/>
          </a:xfrm>
        </p:spPr>
        <p:txBody>
          <a:bodyPr/>
          <a:lstStyle>
            <a:lvl1pPr>
              <a:defRPr sz="1200" b="0"/>
            </a:lvl1pPr>
          </a:lstStyle>
          <a:p>
            <a:r>
              <a:rPr lang="en-GB"/>
              <a:t>Click icon to add picture</a:t>
            </a:r>
            <a:endParaRPr lang="en-GB" dirty="0"/>
          </a:p>
        </p:txBody>
      </p:sp>
    </p:spTree>
    <p:extLst>
      <p:ext uri="{BB962C8B-B14F-4D97-AF65-F5344CB8AC3E}">
        <p14:creationId xmlns:p14="http://schemas.microsoft.com/office/powerpoint/2010/main" val="386269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olygon (dark dg)">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r>
              <a:rPr lang="en-GB"/>
              <a:t>Click icon to add picture</a:t>
            </a:r>
            <a:endParaRPr lang="en-GB" dirty="0"/>
          </a:p>
        </p:txBody>
      </p:sp>
      <p:sp>
        <p:nvSpPr>
          <p:cNvPr id="2" name="Date Placeholder 1"/>
          <p:cNvSpPr>
            <a:spLocks noGrp="1"/>
          </p:cNvSpPr>
          <p:nvPr>
            <p:ph type="dt" sz="half" idx="10"/>
          </p:nvPr>
        </p:nvSpPr>
        <p:spPr>
          <a:xfrm>
            <a:off x="432000" y="4723200"/>
            <a:ext cx="828000" cy="144000"/>
          </a:xfrm>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a:xfrm>
            <a:off x="1296000" y="4849200"/>
            <a:ext cx="5400000" cy="144000"/>
          </a:xfrm>
        </p:spPr>
        <p:txBody>
          <a:bodyPr/>
          <a:lstStyle>
            <a:lvl1pPr>
              <a:defRPr>
                <a:solidFill>
                  <a:schemeClr val="bg1"/>
                </a:solidFill>
              </a:defRPr>
            </a:lvl1pPr>
          </a:lstStyle>
          <a:p>
            <a:r>
              <a:rPr lang="en-GB" dirty="0"/>
              <a:t>Presentation Title</a:t>
            </a:r>
          </a:p>
        </p:txBody>
      </p:sp>
      <p:sp>
        <p:nvSpPr>
          <p:cNvPr id="4" name="Slide Number Placeholder 3"/>
          <p:cNvSpPr>
            <a:spLocks noGrp="1"/>
          </p:cNvSpPr>
          <p:nvPr>
            <p:ph type="sldNum" sz="quarter" idx="12"/>
          </p:nvPr>
        </p:nvSpPr>
        <p:spPr>
          <a:xfrm>
            <a:off x="8172000" y="4723200"/>
            <a:ext cx="540000" cy="144000"/>
          </a:xfrm>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5796000" cy="612000"/>
          </a:xfrm>
        </p:spPr>
        <p:txBody>
          <a:bodyPr/>
          <a:lstStyle>
            <a:lvl1pPr>
              <a:defRPr sz="5500" b="0">
                <a:solidFill>
                  <a:schemeClr val="bg1"/>
                </a:solidFill>
              </a:defRPr>
            </a:lvl1pPr>
          </a:lstStyle>
          <a:p>
            <a:r>
              <a:rPr lang="en-GB"/>
              <a:t>Click to edit Master title style</a:t>
            </a:r>
            <a:endParaRPr lang="en-GB" dirty="0"/>
          </a:p>
        </p:txBody>
      </p:sp>
      <p:sp>
        <p:nvSpPr>
          <p:cNvPr id="11" name="Subtitle 2"/>
          <p:cNvSpPr>
            <a:spLocks noGrp="1"/>
          </p:cNvSpPr>
          <p:nvPr>
            <p:ph type="subTitle" idx="1"/>
          </p:nvPr>
        </p:nvSpPr>
        <p:spPr>
          <a:xfrm>
            <a:off x="430212" y="2664000"/>
            <a:ext cx="5796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2" name="Picture 11"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949248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Image only (white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57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Image only (black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23/09/2016</a:t>
            </a:r>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3652475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432000" y="3096000"/>
            <a:ext cx="5760000" cy="900000"/>
          </a:xfrm>
        </p:spPr>
        <p:txBody>
          <a:bodyPr/>
          <a:lstStyle>
            <a:lvl1pPr>
              <a:defRPr sz="1800" b="1">
                <a:solidFill>
                  <a:schemeClr val="bg1"/>
                </a:solidFill>
              </a:defRPr>
            </a:lvl1pPr>
            <a:lvl2pPr marL="234000" indent="-234000">
              <a:buFont typeface="Arial" pitchFamily="34" charset="0"/>
              <a:buChar char="–"/>
              <a:defRPr sz="1800">
                <a:solidFill>
                  <a:schemeClr val="bg1"/>
                </a:solidFill>
              </a:defRPr>
            </a:lvl2pPr>
            <a:lvl3pPr marL="468000">
              <a:defRPr sz="1800">
                <a:solidFill>
                  <a:schemeClr val="bg1"/>
                </a:solidFill>
              </a:defRPr>
            </a:lvl3pPr>
            <a:lvl4pPr marL="702000">
              <a:defRPr sz="1800">
                <a:solidFill>
                  <a:schemeClr val="bg1"/>
                </a:solidFill>
              </a:defRPr>
            </a:lvl4pPr>
            <a:lvl5pPr marL="936000">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Picture Placeholder 10"/>
          <p:cNvSpPr>
            <a:spLocks noGrp="1"/>
          </p:cNvSpPr>
          <p:nvPr>
            <p:ph type="pic" sz="quarter" idx="14" hasCustomPrompt="1"/>
          </p:nvPr>
        </p:nvSpPr>
        <p:spPr>
          <a:xfrm>
            <a:off x="432000" y="3006000"/>
            <a:ext cx="3042000" cy="54000"/>
          </a:xfrm>
          <a:solidFill>
            <a:schemeClr val="bg1"/>
          </a:solidFill>
        </p:spPr>
        <p:txBody>
          <a:bodyPr/>
          <a:lstStyle>
            <a:lvl1pPr>
              <a:defRPr sz="100" b="0" baseline="0">
                <a:solidFill>
                  <a:schemeClr val="tx1"/>
                </a:solidFill>
              </a:defRPr>
            </a:lvl1pPr>
          </a:lstStyle>
          <a:p>
            <a:r>
              <a:rPr lang="en-GB" dirty="0"/>
              <a:t> </a:t>
            </a:r>
          </a:p>
        </p:txBody>
      </p:sp>
      <p:pic>
        <p:nvPicPr>
          <p:cNvPr id="10" name="Picture 9"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1" y="457200"/>
            <a:ext cx="1208637" cy="504000"/>
          </a:xfrm>
          <a:prstGeom prst="rect">
            <a:avLst/>
          </a:prstGeom>
        </p:spPr>
      </p:pic>
    </p:spTree>
    <p:extLst>
      <p:ext uri="{BB962C8B-B14F-4D97-AF65-F5344CB8AC3E}">
        <p14:creationId xmlns:p14="http://schemas.microsoft.com/office/powerpoint/2010/main" val="2382816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 Details + Imag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432000" y="3096000"/>
            <a:ext cx="5760000" cy="900000"/>
          </a:xfrm>
        </p:spPr>
        <p:txBody>
          <a:bodyPr/>
          <a:lstStyle>
            <a:lvl1pPr>
              <a:defRPr sz="1800" b="1">
                <a:solidFill>
                  <a:schemeClr val="bg1"/>
                </a:solidFill>
              </a:defRPr>
            </a:lvl1pPr>
            <a:lvl2pPr marL="234000" indent="-234000">
              <a:buFont typeface="Arial" pitchFamily="34" charset="0"/>
              <a:buChar char="–"/>
              <a:defRPr sz="1800">
                <a:solidFill>
                  <a:schemeClr val="bg1"/>
                </a:solidFill>
              </a:defRPr>
            </a:lvl2pPr>
            <a:lvl3pPr marL="468000">
              <a:defRPr sz="1800">
                <a:solidFill>
                  <a:schemeClr val="bg1"/>
                </a:solidFill>
              </a:defRPr>
            </a:lvl3pPr>
            <a:lvl4pPr marL="702000">
              <a:defRPr sz="1800">
                <a:solidFill>
                  <a:schemeClr val="bg1"/>
                </a:solidFill>
              </a:defRPr>
            </a:lvl4pPr>
            <a:lvl5pPr marL="936000">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Picture Placeholder 10"/>
          <p:cNvSpPr>
            <a:spLocks noGrp="1"/>
          </p:cNvSpPr>
          <p:nvPr>
            <p:ph type="pic" sz="quarter" idx="14" hasCustomPrompt="1"/>
          </p:nvPr>
        </p:nvSpPr>
        <p:spPr>
          <a:xfrm>
            <a:off x="432000" y="3006000"/>
            <a:ext cx="3042000" cy="540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641506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r>
              <a:rPr lang="en-US"/>
              <a:t>23/09/2016</a:t>
            </a:r>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702338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23/09/2016</a:t>
            </a:r>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0B868178-02AE-42FC-958D-6B8F13B60175}" type="slidenum">
              <a:rPr lang="en-GB" smtClean="0"/>
              <a:t>‹#›</a:t>
            </a:fld>
            <a:endParaRPr lang="en-GB"/>
          </a:p>
        </p:txBody>
      </p:sp>
    </p:spTree>
    <p:extLst>
      <p:ext uri="{BB962C8B-B14F-4D97-AF65-F5344CB8AC3E}">
        <p14:creationId xmlns:p14="http://schemas.microsoft.com/office/powerpoint/2010/main" val="378028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olygon (light 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accent5"/>
          </a:solidFill>
        </p:spPr>
        <p:txBody>
          <a:bodyPr/>
          <a:lstStyle>
            <a:lvl1pPr algn="r">
              <a:defRPr/>
            </a:lvl1pPr>
          </a:lstStyle>
          <a:p>
            <a:r>
              <a:rPr lang="en-GB" dirty="0"/>
              <a:t> </a:t>
            </a:r>
          </a:p>
        </p:txBody>
      </p:sp>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tx1"/>
                </a:solidFill>
              </a:defRPr>
            </a:lvl1pPr>
          </a:lstStyle>
          <a:p>
            <a:r>
              <a:rPr lang="en-GB"/>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6"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90745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olygon (dark bg)">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Picture Placeholder 14"/>
          <p:cNvSpPr>
            <a:spLocks noGrp="1"/>
          </p:cNvSpPr>
          <p:nvPr>
            <p:ph type="pic" sz="quarter" idx="13" hasCustomPrompt="1"/>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accent5"/>
          </a:solidFill>
        </p:spPr>
        <p:txBody>
          <a:bodyPr/>
          <a:lstStyle>
            <a:lvl1pPr algn="r">
              <a:defRPr/>
            </a:lvl1pPr>
          </a:lstStyle>
          <a:p>
            <a:r>
              <a:rPr lang="en-GB" dirty="0"/>
              <a:t> </a:t>
            </a:r>
          </a:p>
        </p:txBody>
      </p:sp>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GB"/>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4" name="Picture 13"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5"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40113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GB"/>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1" name="Picture 10"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2807861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black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dirty="0"/>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tx1"/>
                </a:solidFill>
              </a:defRPr>
            </a:lvl1pPr>
          </a:lstStyle>
          <a:p>
            <a:r>
              <a:rPr lang="en-GB"/>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213" y="434975"/>
            <a:ext cx="1381300"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57697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white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980000"/>
            <a:ext cx="8280000" cy="612000"/>
          </a:xfrm>
        </p:spPr>
        <p:txBody>
          <a:bodyPr/>
          <a:lstStyle>
            <a:lvl1pPr>
              <a:defRPr sz="5500" b="0">
                <a:solidFill>
                  <a:schemeClr val="bg1"/>
                </a:solidFill>
              </a:defRPr>
            </a:lvl1pPr>
          </a:lstStyle>
          <a:p>
            <a:r>
              <a:rPr lang="en-GB"/>
              <a:t>Click to edit Master title style</a:t>
            </a:r>
            <a:endParaRPr lang="en-GB" dirty="0"/>
          </a:p>
        </p:txBody>
      </p:sp>
      <p:sp>
        <p:nvSpPr>
          <p:cNvPr id="10" name="Subtitle 2"/>
          <p:cNvSpPr>
            <a:spLocks noGrp="1"/>
          </p:cNvSpPr>
          <p:nvPr>
            <p:ph type="subTitle" idx="1"/>
          </p:nvPr>
        </p:nvSpPr>
        <p:spPr>
          <a:xfrm>
            <a:off x="432000" y="2664000"/>
            <a:ext cx="8280000" cy="540000"/>
          </a:xfrm>
        </p:spPr>
        <p:txBody>
          <a:bodyPr/>
          <a:lstStyle>
            <a:lvl1pPr marL="0" indent="0" algn="l">
              <a:lnSpc>
                <a:spcPct val="85000"/>
              </a:lnSpc>
              <a:buNone/>
              <a:defRPr sz="34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12" name="Picture 11" descr="ATI_logo_white.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2000" y="432000"/>
            <a:ext cx="1381299" cy="576000"/>
          </a:xfrm>
          <a:prstGeom prst="rect">
            <a:avLst/>
          </a:prstGeom>
        </p:spPr>
      </p:pic>
      <p:sp>
        <p:nvSpPr>
          <p:cNvPr id="14" name="Picture Placeholder 10"/>
          <p:cNvSpPr>
            <a:spLocks noGrp="1"/>
          </p:cNvSpPr>
          <p:nvPr>
            <p:ph type="pic" sz="quarter" idx="14" hasCustomPrompt="1"/>
          </p:nvPr>
        </p:nvSpPr>
        <p:spPr>
          <a:xfrm>
            <a:off x="432000" y="1854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13103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r>
              <a:rPr lang="en-US" dirty="0"/>
              <a:t>23/09/2016</a:t>
            </a:r>
            <a:endParaRPr lang="en-GB"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GB"/>
              <a:t>Presentation Title</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dirty="0"/>
          </a:p>
        </p:txBody>
      </p:sp>
      <p:sp>
        <p:nvSpPr>
          <p:cNvPr id="5" name="TextBox 4"/>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schemeClr val="bg1"/>
                </a:solidFill>
                <a:effectLst/>
                <a:uLnTx/>
                <a:uFillTx/>
                <a:latin typeface="+mn-lt"/>
                <a:ea typeface="+mn-ea"/>
                <a:cs typeface="+mn-cs"/>
              </a:rPr>
              <a:t>The Alan Turing Institute</a:t>
            </a:r>
          </a:p>
        </p:txBody>
      </p:sp>
      <p:cxnSp>
        <p:nvCxnSpPr>
          <p:cNvPr id="6" name="Straight Connector 5"/>
          <p:cNvCxnSpPr/>
          <p:nvPr userDrawn="1"/>
        </p:nvCxnSpPr>
        <p:spPr>
          <a:xfrm>
            <a:off x="432000" y="4716000"/>
            <a:ext cx="828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2000" y="1710000"/>
            <a:ext cx="8280000" cy="612000"/>
          </a:xfrm>
        </p:spPr>
        <p:txBody>
          <a:bodyPr/>
          <a:lstStyle>
            <a:lvl1pPr>
              <a:defRPr sz="3400" b="0">
                <a:solidFill>
                  <a:schemeClr val="bg1"/>
                </a:solidFill>
              </a:defRPr>
            </a:lvl1pPr>
          </a:lstStyle>
          <a:p>
            <a:r>
              <a:rPr lang="en-GB"/>
              <a:t>Click to edit Master title style</a:t>
            </a:r>
            <a:endParaRPr lang="en-GB" dirty="0"/>
          </a:p>
        </p:txBody>
      </p:sp>
      <p:sp>
        <p:nvSpPr>
          <p:cNvPr id="12" name="Picture Placeholder 10"/>
          <p:cNvSpPr>
            <a:spLocks noGrp="1"/>
          </p:cNvSpPr>
          <p:nvPr>
            <p:ph type="pic" sz="quarter" idx="14" hasCustomPrompt="1"/>
          </p:nvPr>
        </p:nvSpPr>
        <p:spPr>
          <a:xfrm>
            <a:off x="432000" y="1602000"/>
            <a:ext cx="8280000" cy="28800"/>
          </a:xfrm>
          <a:solidFill>
            <a:schemeClr val="bg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308437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Light">
    <p:bg>
      <p:bgPr>
        <a:solidFill>
          <a:srgbClr val="E6E6E6"/>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US"/>
              <a:t>23/09/2016</a:t>
            </a:r>
            <a:endParaRPr lang="en-GB"/>
          </a:p>
        </p:txBody>
      </p:sp>
      <p:sp>
        <p:nvSpPr>
          <p:cNvPr id="3" name="Footer Placeholder 2"/>
          <p:cNvSpPr>
            <a:spLocks noGrp="1"/>
          </p:cNvSpPr>
          <p:nvPr>
            <p:ph type="ftr" sz="quarter" idx="11"/>
          </p:nvPr>
        </p:nvSpPr>
        <p:spPr/>
        <p:txBody>
          <a:bodyPr/>
          <a:lstStyle>
            <a:lvl1pPr>
              <a:defRPr>
                <a:solidFill>
                  <a:schemeClr val="tx1"/>
                </a:solidFill>
              </a:defRPr>
            </a:lvl1pPr>
          </a:lstStyle>
          <a:p>
            <a:r>
              <a:rPr lang="en-GB"/>
              <a:t>Presentation Title</a:t>
            </a:r>
            <a:endParaRPr lang="en-GB"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8" name="Title 7"/>
          <p:cNvSpPr>
            <a:spLocks noGrp="1"/>
          </p:cNvSpPr>
          <p:nvPr>
            <p:ph type="title"/>
          </p:nvPr>
        </p:nvSpPr>
        <p:spPr>
          <a:xfrm>
            <a:off x="432000" y="1710000"/>
            <a:ext cx="8280000" cy="612000"/>
          </a:xfrm>
        </p:spPr>
        <p:txBody>
          <a:bodyPr/>
          <a:lstStyle>
            <a:lvl1pPr>
              <a:defRPr sz="3400" b="0">
                <a:solidFill>
                  <a:schemeClr val="tx1"/>
                </a:solidFill>
              </a:defRPr>
            </a:lvl1pPr>
          </a:lstStyle>
          <a:p>
            <a:r>
              <a:rPr lang="en-GB"/>
              <a:t>Click to edit Master title style</a:t>
            </a:r>
            <a:endParaRPr lang="en-GB" dirty="0"/>
          </a:p>
        </p:txBody>
      </p:sp>
      <p:sp>
        <p:nvSpPr>
          <p:cNvPr id="11" name="Picture Placeholder 10"/>
          <p:cNvSpPr>
            <a:spLocks noGrp="1"/>
          </p:cNvSpPr>
          <p:nvPr>
            <p:ph type="pic" sz="quarter" idx="14" hasCustomPrompt="1"/>
          </p:nvPr>
        </p:nvSpPr>
        <p:spPr>
          <a:xfrm>
            <a:off x="432000" y="1602000"/>
            <a:ext cx="8280000" cy="28800"/>
          </a:xfrm>
          <a:solidFill>
            <a:schemeClr val="tx1"/>
          </a:solidFill>
        </p:spPr>
        <p:txBody>
          <a:bodyPr/>
          <a:lstStyle>
            <a:lvl1pPr>
              <a:defRPr sz="100" b="0" baseline="0">
                <a:solidFill>
                  <a:schemeClr val="tx1"/>
                </a:solidFill>
              </a:defRPr>
            </a:lvl1pPr>
          </a:lstStyle>
          <a:p>
            <a:r>
              <a:rPr lang="en-GB" dirty="0"/>
              <a:t> </a:t>
            </a:r>
          </a:p>
        </p:txBody>
      </p:sp>
    </p:spTree>
    <p:extLst>
      <p:ext uri="{BB962C8B-B14F-4D97-AF65-F5344CB8AC3E}">
        <p14:creationId xmlns:p14="http://schemas.microsoft.com/office/powerpoint/2010/main" val="89104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userDrawn="1"/>
        </p:nvSpPr>
        <p:spPr>
          <a:xfrm>
            <a:off x="1296000" y="4723200"/>
            <a:ext cx="3600000" cy="14400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0" u="none" strike="noStrike" kern="1200" cap="none" spc="0" normalizeH="0" baseline="0" noProof="0" dirty="0">
                <a:ln>
                  <a:noFill/>
                </a:ln>
                <a:solidFill>
                  <a:prstClr val="black"/>
                </a:solidFill>
                <a:effectLst/>
                <a:uLnTx/>
                <a:uFillTx/>
                <a:latin typeface="+mn-lt"/>
                <a:ea typeface="+mn-ea"/>
                <a:cs typeface="+mn-cs"/>
              </a:rPr>
              <a:t>The Alan Turing Institute</a:t>
            </a:r>
          </a:p>
        </p:txBody>
      </p:sp>
      <p:sp>
        <p:nvSpPr>
          <p:cNvPr id="2" name="Title Placeholder 1"/>
          <p:cNvSpPr>
            <a:spLocks noGrp="1"/>
          </p:cNvSpPr>
          <p:nvPr>
            <p:ph type="title"/>
          </p:nvPr>
        </p:nvSpPr>
        <p:spPr>
          <a:xfrm>
            <a:off x="432000" y="432000"/>
            <a:ext cx="8280000" cy="468000"/>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32000" y="1224000"/>
            <a:ext cx="8280000" cy="3240000"/>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p:cNvSpPr>
            <a:spLocks noGrp="1"/>
          </p:cNvSpPr>
          <p:nvPr>
            <p:ph type="dt" sz="half" idx="2"/>
          </p:nvPr>
        </p:nvSpPr>
        <p:spPr>
          <a:xfrm>
            <a:off x="432000" y="4723200"/>
            <a:ext cx="828000" cy="144000"/>
          </a:xfrm>
          <a:prstGeom prst="rect">
            <a:avLst/>
          </a:prstGeom>
        </p:spPr>
        <p:txBody>
          <a:bodyPr vert="horz" lIns="0" tIns="0" rIns="0" bIns="0" rtlCol="0" anchor="b" anchorCtr="0">
            <a:noAutofit/>
          </a:bodyPr>
          <a:lstStyle>
            <a:lvl1pPr algn="l">
              <a:defRPr sz="800">
                <a:solidFill>
                  <a:schemeClr val="tx1"/>
                </a:solidFill>
              </a:defRPr>
            </a:lvl1pPr>
          </a:lstStyle>
          <a:p>
            <a:r>
              <a:rPr lang="en-US" dirty="0"/>
              <a:t>23/09/2016</a:t>
            </a:r>
            <a:endParaRPr lang="en-GB" dirty="0"/>
          </a:p>
        </p:txBody>
      </p:sp>
      <p:sp>
        <p:nvSpPr>
          <p:cNvPr id="5" name="Footer Placeholder 4"/>
          <p:cNvSpPr>
            <a:spLocks noGrp="1"/>
          </p:cNvSpPr>
          <p:nvPr>
            <p:ph type="ftr" sz="quarter" idx="3"/>
          </p:nvPr>
        </p:nvSpPr>
        <p:spPr>
          <a:xfrm>
            <a:off x="1296000" y="4849200"/>
            <a:ext cx="5400000" cy="144000"/>
          </a:xfrm>
          <a:prstGeom prst="rect">
            <a:avLst/>
          </a:prstGeom>
        </p:spPr>
        <p:txBody>
          <a:bodyPr vert="horz" lIns="0" tIns="0" rIns="0" bIns="0" rtlCol="0" anchor="b" anchorCtr="0">
            <a:noAutofit/>
          </a:bodyPr>
          <a:lstStyle>
            <a:lvl1pPr algn="l">
              <a:defRPr sz="800">
                <a:solidFill>
                  <a:schemeClr val="tx1"/>
                </a:solidFill>
              </a:defRPr>
            </a:lvl1pPr>
          </a:lstStyle>
          <a:p>
            <a:r>
              <a:rPr lang="en-GB" dirty="0"/>
              <a:t>Presentation Title</a:t>
            </a:r>
          </a:p>
        </p:txBody>
      </p:sp>
      <p:sp>
        <p:nvSpPr>
          <p:cNvPr id="6" name="Slide Number Placeholder 5"/>
          <p:cNvSpPr>
            <a:spLocks noGrp="1"/>
          </p:cNvSpPr>
          <p:nvPr>
            <p:ph type="sldNum" sz="quarter" idx="4"/>
          </p:nvPr>
        </p:nvSpPr>
        <p:spPr>
          <a:xfrm>
            <a:off x="8172000" y="4723200"/>
            <a:ext cx="540000" cy="144000"/>
          </a:xfrm>
          <a:prstGeom prst="rect">
            <a:avLst/>
          </a:prstGeom>
        </p:spPr>
        <p:txBody>
          <a:bodyPr vert="horz" lIns="0" tIns="0" rIns="0" bIns="0" rtlCol="0" anchor="b" anchorCtr="0">
            <a:noAutofit/>
          </a:bodyPr>
          <a:lstStyle>
            <a:lvl1pPr algn="r">
              <a:defRPr sz="800" b="1">
                <a:solidFill>
                  <a:schemeClr val="tx1"/>
                </a:solidFill>
              </a:defRPr>
            </a:lvl1pPr>
          </a:lstStyle>
          <a:p>
            <a:fld id="{0B868178-02AE-42FC-958D-6B8F13B60175}" type="slidenum">
              <a:rPr lang="en-GB" smtClean="0"/>
              <a:pPr/>
              <a:t>‹#›</a:t>
            </a:fld>
            <a:endParaRPr lang="en-GB" dirty="0"/>
          </a:p>
        </p:txBody>
      </p:sp>
      <p:cxnSp>
        <p:nvCxnSpPr>
          <p:cNvPr id="11" name="Straight Connector 10"/>
          <p:cNvCxnSpPr/>
          <p:nvPr userDrawn="1"/>
        </p:nvCxnSpPr>
        <p:spPr>
          <a:xfrm>
            <a:off x="432000" y="4716000"/>
            <a:ext cx="828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216919"/>
      </p:ext>
    </p:extLst>
  </p:cSld>
  <p:clrMap bg1="lt1" tx1="dk1" bg2="lt2" tx2="dk2" accent1="accent1" accent2="accent2" accent3="accent3" accent4="accent4" accent5="accent5" accent6="accent6" hlink="hlink" folHlink="folHlink"/>
  <p:sldLayoutIdLst>
    <p:sldLayoutId id="2147483668" r:id="rId1"/>
    <p:sldLayoutId id="2147483671" r:id="rId2"/>
    <p:sldLayoutId id="2147483666" r:id="rId3"/>
    <p:sldLayoutId id="2147483667" r:id="rId4"/>
    <p:sldLayoutId id="2147483661" r:id="rId5"/>
    <p:sldLayoutId id="2147483664" r:id="rId6"/>
    <p:sldLayoutId id="2147483665" r:id="rId7"/>
    <p:sldLayoutId id="2147483660" r:id="rId8"/>
    <p:sldLayoutId id="2147483662" r:id="rId9"/>
    <p:sldLayoutId id="2147483677" r:id="rId10"/>
    <p:sldLayoutId id="2147483650" r:id="rId11"/>
    <p:sldLayoutId id="2147483672" r:id="rId12"/>
    <p:sldLayoutId id="2147483663" r:id="rId13"/>
    <p:sldLayoutId id="2147483673" r:id="rId14"/>
    <p:sldLayoutId id="2147483652" r:id="rId15"/>
    <p:sldLayoutId id="2147483657" r:id="rId16"/>
    <p:sldLayoutId id="2147483674" r:id="rId17"/>
    <p:sldLayoutId id="2147483679" r:id="rId18"/>
    <p:sldLayoutId id="2147483670" r:id="rId19"/>
    <p:sldLayoutId id="2147483659" r:id="rId20"/>
    <p:sldLayoutId id="2147483669" r:id="rId21"/>
    <p:sldLayoutId id="2147483680" r:id="rId22"/>
    <p:sldLayoutId id="2147483676" r:id="rId23"/>
    <p:sldLayoutId id="2147483654" r:id="rId24"/>
    <p:sldLayoutId id="2147483655" r:id="rId25"/>
  </p:sldLayoutIdLst>
  <p:hf hdr="0"/>
  <p:txStyles>
    <p:title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p:titleStyle>
    <p:bodyStyle>
      <a:lvl1pPr marL="0" indent="0" algn="l" defTabSz="914400" rtl="0" eaLnBrk="1" latinLnBrk="0" hangingPunct="1">
        <a:spcBef>
          <a:spcPts val="0"/>
        </a:spcBef>
        <a:spcAft>
          <a:spcPts val="0"/>
        </a:spcAft>
        <a:buFont typeface="Arial" panose="020B0604020202020204" pitchFamily="34" charset="0"/>
        <a:buNone/>
        <a:defRPr sz="2100" b="1"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432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864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1296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mailto:denise.almeida.18@ucl.ac.uk" TargetMode="External"/><Relationship Id="rId4" Type="http://schemas.openxmlformats.org/officeDocument/2006/relationships/hyperlink" Target="mailto:e.lomas@ucl.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creativecommons.org/licenses/by-nc-nd/3.0/" TargetMode="External"/><Relationship Id="rId4" Type="http://schemas.openxmlformats.org/officeDocument/2006/relationships/hyperlink" Target="http://www.counterview.net/2014/08/saarcs-kathmandu-summit-in-november.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s://creativecommons.org/licenses/by-nc/3.0/" TargetMode="External"/><Relationship Id="rId4" Type="http://schemas.openxmlformats.org/officeDocument/2006/relationships/hyperlink" Target="https://pngimg.com/download/529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ipolex.wipo.int/en/text/283854" TargetMode="External"/><Relationship Id="rId7" Type="http://schemas.openxmlformats.org/officeDocument/2006/relationships/hyperlink" Target="https://creativecommons.org/licenses/by-sa/3.0/"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en.wikipedia.org/wiki/World_Intellectual_Property_Organization" TargetMode="External"/><Relationship Id="rId5" Type="http://schemas.openxmlformats.org/officeDocument/2006/relationships/image" Target="../media/image15.png"/><Relationship Id="rId4" Type="http://schemas.openxmlformats.org/officeDocument/2006/relationships/hyperlink" Target="https://www.wipo.int/about-wipo/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rm.coe.int/responsability-and-ai-en/168097d9c5"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hyperlink" Target="https://ico.org.uk/for-organisations/guide-to-data-protection/key-data-protection-themes/guidance-on-ai-and-data-protection/what-do-we-need-to-do-to-ensure-lawfulness-fairness-and-transparency-in-ai-systems/#howshouldweaddres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ico.org.uk/for-organisations/guide-to-data-protection/key-data-protection-themes/guidance-on-ai-and-data-protect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unctad.org/page/data-protection-and-privacy-legislation-worldwide"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www.activemind.legal/law/" TargetMode="External"/><Relationship Id="rId4" Type="http://schemas.openxmlformats.org/officeDocument/2006/relationships/hyperlink" Target="https://www.dlapiperdataprotection.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hyperlink" Target="https://creativecommons.org/licenses/cc0/1.0/?ref=ccsearch&amp;atype=rich" TargetMode="External"/><Relationship Id="rId5" Type="http://schemas.openxmlformats.org/officeDocument/2006/relationships/hyperlink" Target="https://www.flickr.com/photos/134794750@N07" TargetMode="External"/><Relationship Id="rId4" Type="http://schemas.openxmlformats.org/officeDocument/2006/relationships/hyperlink" Target="https://www.flickr.com/photos/134794750@N07/3245781412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pxhere.com/en/photo/70664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ico.org.uk/media/for-organisations/documents/2172937/gdpr-documentation-controller-template.xlsx"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ico.org.uk/for-organisations/guide-to-data-protection/key-data-protection-themes/explaining-decisions-made-with-artificial-intelligence/" TargetMode="External"/><Relationship Id="rId4" Type="http://schemas.openxmlformats.org/officeDocument/2006/relationships/hyperlink" Target="https://ico.org.uk/for-organisations/guide-to-data-protection/guide-to-the-general-data-protection-regulation-gdpr/accountability-and-governance/documenta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hyperlink" Target="https://creativecommons.org/licenses/by-nc/3.0/" TargetMode="External"/><Relationship Id="rId4" Type="http://schemas.openxmlformats.org/officeDocument/2006/relationships/hyperlink" Target="https://natewren.com/the-grid-android-theme-wallpaper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www.cigionline.org/articles/digital-platforms-require-global-governance-framework"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doi.org/10.1007/s43681-021-00039-2"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uters.com/article/us-amazon-com-jobs-automation-insight-idUSKCN1MK08G"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doi.org/10.30844/wi_2020_q1-ochman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www.peoplematters.in/blog/others/seven-strategies-to-build-your-own-personal-at-the-workplace-25139"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creativecommons.org/licenses/by-nc-nd/3.0/" TargetMode="External"/><Relationship Id="rId4" Type="http://schemas.openxmlformats.org/officeDocument/2006/relationships/hyperlink" Target="https://www.onephoto.in/2018/06/city-of-future.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digital-strategy.ec.europa.eu/en/policies/plan-ai"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osf.io/preprints/socarxiv/wg8fq/" TargetMode="External"/><Relationship Id="rId5" Type="http://schemas.openxmlformats.org/officeDocument/2006/relationships/hyperlink" Target="https://digital-strategy.ec.europa.eu/en/policies/eprivacy-regulation" TargetMode="External"/><Relationship Id="rId4" Type="http://schemas.openxmlformats.org/officeDocument/2006/relationships/hyperlink" Target="https://eur-lex.europa.eu/legal-content/EN/TXT/?qid=1623335154975&amp;uri=CELEX%3A52021PC020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rm.coe.int/responsability-and-ai-en/168097d9c5"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ico.org.uk/for-organisations/guide-to-data-protection/key-data-protection-themes/guidance-on-ai-and-data-protection/what-do-we-need-to-do-to-ensure-lawfulness-fairness-and-transparency-in-ai-systems/#howshouldweaddress"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ico.org.uk/for-organisations/guide-to-data-protection/key-data-protection-themes/guidance-on-ai-and-data-protection/"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unctad.org/page/data-protection-and-privacy-legislation-worldwide"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hyperlink" Target="https://www.activemind.legal/law/" TargetMode="External"/><Relationship Id="rId4" Type="http://schemas.openxmlformats.org/officeDocument/2006/relationships/hyperlink" Target="https://www.dlapiperdataprotection.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ico.org.uk/media/for-organisations/documents/2172937/gdpr-documentation-controller-template.xlsx"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hyperlink" Target="https://ico.org.uk/for-organisations/guide-to-data-protection/key-data-protection-themes/explaining-decisions-made-with-artificial-intelligence/" TargetMode="External"/><Relationship Id="rId4" Type="http://schemas.openxmlformats.org/officeDocument/2006/relationships/hyperlink" Target="https://ico.org.uk/for-organisations/guide-to-data-protection/guide-to-the-general-data-protection-regulation-gdpr/accountability-and-governance/documentation/"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cigionline.org/articles/digital-platforms-require-global-governance-framework"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doi.org/10.1007/s43681-021-00039-2"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reuters.com/article/us-amazon-com-jobs-automation-insight-idUSKCN1MK08G"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hyperlink" Target="https://doi.org/10.30844/wi_2020_q1-ochman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igital-strategy.ec.europa.eu/en/policies/plan-ai"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hyperlink" Target="https://osf.io/preprints/socarxiv/wg8fq/" TargetMode="External"/><Relationship Id="rId5" Type="http://schemas.openxmlformats.org/officeDocument/2006/relationships/hyperlink" Target="https://digital-strategy.ec.europa.eu/en/policies/eprivacy-regulation" TargetMode="External"/><Relationship Id="rId4" Type="http://schemas.openxmlformats.org/officeDocument/2006/relationships/hyperlink" Target="https://eur-lex.europa.eu/legal-content/EN/TXT/?qid=1623335154975&amp;uri=CELEX%3A52021PC020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hyperlink" Target="https://www.un.org/en/chronicle/article/towards-ethics-artificial-intelligence" TargetMode="External"/><Relationship Id="rId3" Type="http://schemas.openxmlformats.org/officeDocument/2006/relationships/hyperlink" Target="https://edpb.europa.eu/our-work-tools/general-guidance/guidelines-recommendations-best-practices_en" TargetMode="External"/><Relationship Id="rId7" Type="http://schemas.openxmlformats.org/officeDocument/2006/relationships/hyperlink" Target="https://en.unesco.org/artificial-intelligence"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www.hrw.org/report/2021/06/16/my-life-not-your-porn/digital-sex-crimes-south-korea" TargetMode="External"/><Relationship Id="rId5" Type="http://schemas.openxmlformats.org/officeDocument/2006/relationships/hyperlink" Target="https://www.hrw.org/news/2018/04/19/data-privacy-human-right" TargetMode="External"/><Relationship Id="rId4" Type="http://schemas.openxmlformats.org/officeDocument/2006/relationships/hyperlink" Target="https://gdpr-info.eu/"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ssrn.com/abstract=3878867" TargetMode="External"/><Relationship Id="rId7" Type="http://schemas.openxmlformats.org/officeDocument/2006/relationships/hyperlink" Target="https://dx.doi.org/10.2139/ssrn.3778998"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hyperlink" Target="https://ssrn.com/abstract=3778998" TargetMode="External"/><Relationship Id="rId5" Type="http://schemas.openxmlformats.org/officeDocument/2006/relationships/hyperlink" Target="https://doi.org/10.1093/idpl/ipaa020" TargetMode="External"/><Relationship Id="rId4" Type="http://schemas.openxmlformats.org/officeDocument/2006/relationships/hyperlink" Target="https://dx.doi.org/10.2139/ssrn.387886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ei4ai.wordpres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omputer screen capture&#10;&#10;Description automatically generated with low confidence">
            <a:extLst>
              <a:ext uri="{FF2B5EF4-FFF2-40B4-BE49-F238E27FC236}">
                <a16:creationId xmlns:a16="http://schemas.microsoft.com/office/drawing/2014/main" id="{20444FB5-76DD-B245-B179-C0C2BBA6DA0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r="3" b="5944"/>
          <a:stretch/>
        </p:blipFill>
        <p:spPr>
          <a:xfrm>
            <a:off x="3851920" y="-20305"/>
            <a:ext cx="5356225" cy="4571990"/>
          </a:xfrm>
          <a:noFill/>
        </p:spPr>
      </p:pic>
      <p:sp>
        <p:nvSpPr>
          <p:cNvPr id="3" name="Date Placeholder 2"/>
          <p:cNvSpPr>
            <a:spLocks noGrp="1"/>
          </p:cNvSpPr>
          <p:nvPr>
            <p:ph type="dt" sz="half" idx="10"/>
          </p:nvPr>
        </p:nvSpPr>
        <p:spPr>
          <a:xfrm>
            <a:off x="432000" y="4723200"/>
            <a:ext cx="828000" cy="144000"/>
          </a:xfrm>
        </p:spPr>
        <p:txBody>
          <a:bodyPr anchor="b">
            <a:normAutofit/>
          </a:bodyPr>
          <a:lstStyle/>
          <a:p>
            <a:pPr>
              <a:spcAft>
                <a:spcPts val="600"/>
              </a:spcAft>
            </a:pPr>
            <a:r>
              <a:rPr lang="en-US"/>
              <a:t>2021</a:t>
            </a:r>
            <a:endParaRPr lang="en-GB"/>
          </a:p>
        </p:txBody>
      </p:sp>
      <p:sp>
        <p:nvSpPr>
          <p:cNvPr id="4" name="Footer Placeholder 3"/>
          <p:cNvSpPr>
            <a:spLocks noGrp="1"/>
          </p:cNvSpPr>
          <p:nvPr>
            <p:ph type="ftr" sz="quarter" idx="11"/>
          </p:nvPr>
        </p:nvSpPr>
        <p:spPr>
          <a:xfrm>
            <a:off x="430212" y="4240800"/>
            <a:ext cx="5400000" cy="554400"/>
          </a:xfrm>
        </p:spPr>
        <p:txBody>
          <a:bodyPr anchor="b">
            <a:normAutofit/>
          </a:bodyPr>
          <a:lstStyle/>
          <a:p>
            <a:pPr>
              <a:lnSpc>
                <a:spcPct val="90000"/>
              </a:lnSpc>
              <a:spcAft>
                <a:spcPts val="600"/>
              </a:spcAft>
              <a:defRPr/>
            </a:pPr>
            <a:r>
              <a:rPr lang="en-US" sz="900" dirty="0"/>
              <a:t>Dr Elizabeth Lomas </a:t>
            </a:r>
            <a:r>
              <a:rPr lang="en-US" sz="900" dirty="0">
                <a:solidFill>
                  <a:schemeClr val="bg2">
                    <a:lumMod val="50000"/>
                  </a:schemeClr>
                </a:solidFill>
                <a:hlinkClick r:id="rId4">
                  <a:extLst>
                    <a:ext uri="{A12FA001-AC4F-418D-AE19-62706E023703}">
                      <ahyp:hlinkClr xmlns:ahyp="http://schemas.microsoft.com/office/drawing/2018/hyperlinkcolor" val="tx"/>
                    </a:ext>
                  </a:extLst>
                </a:hlinkClick>
              </a:rPr>
              <a:t>e.lomas@ucl.ac.uk</a:t>
            </a:r>
            <a:r>
              <a:rPr lang="en-US" sz="900" dirty="0">
                <a:solidFill>
                  <a:schemeClr val="bg2">
                    <a:lumMod val="50000"/>
                  </a:schemeClr>
                </a:solidFill>
              </a:rPr>
              <a:t> </a:t>
            </a:r>
          </a:p>
          <a:p>
            <a:pPr>
              <a:lnSpc>
                <a:spcPct val="90000"/>
              </a:lnSpc>
              <a:spcAft>
                <a:spcPts val="600"/>
              </a:spcAft>
              <a:defRPr/>
            </a:pPr>
            <a:r>
              <a:rPr lang="en-US" sz="900" dirty="0"/>
              <a:t>Denise Almeida </a:t>
            </a:r>
            <a:r>
              <a:rPr lang="en-US" sz="900" dirty="0">
                <a:solidFill>
                  <a:schemeClr val="bg2">
                    <a:lumMod val="50000"/>
                  </a:schemeClr>
                </a:solidFill>
                <a:hlinkClick r:id="rId5">
                  <a:extLst>
                    <a:ext uri="{A12FA001-AC4F-418D-AE19-62706E023703}">
                      <ahyp:hlinkClr xmlns:ahyp="http://schemas.microsoft.com/office/drawing/2018/hyperlinkcolor" val="tx"/>
                    </a:ext>
                  </a:extLst>
                </a:hlinkClick>
              </a:rPr>
              <a:t>denise.almeida.18@ucl.ac.uk</a:t>
            </a:r>
            <a:r>
              <a:rPr lang="en-US" sz="900" dirty="0">
                <a:solidFill>
                  <a:schemeClr val="bg2">
                    <a:lumMod val="50000"/>
                  </a:schemeClr>
                </a:solidFill>
              </a:rPr>
              <a:t>  </a:t>
            </a:r>
          </a:p>
          <a:p>
            <a:pPr>
              <a:lnSpc>
                <a:spcPct val="90000"/>
              </a:lnSpc>
              <a:spcAft>
                <a:spcPts val="600"/>
              </a:spcAft>
              <a:defRPr/>
            </a:pPr>
            <a:endParaRPr lang="en-US" sz="900" dirty="0"/>
          </a:p>
        </p:txBody>
      </p:sp>
      <p:sp>
        <p:nvSpPr>
          <p:cNvPr id="5" name="Slide Number Placeholder 4"/>
          <p:cNvSpPr>
            <a:spLocks noGrp="1"/>
          </p:cNvSpPr>
          <p:nvPr>
            <p:ph type="sldNum" sz="quarter" idx="12"/>
          </p:nvPr>
        </p:nvSpPr>
        <p:spPr>
          <a:xfrm>
            <a:off x="8172000" y="4723200"/>
            <a:ext cx="540000" cy="144000"/>
          </a:xfrm>
        </p:spPr>
        <p:txBody>
          <a:bodyPr anchor="b">
            <a:normAutofit/>
          </a:bodyPr>
          <a:lstStyle/>
          <a:p>
            <a:pPr>
              <a:spcAft>
                <a:spcPts val="600"/>
              </a:spcAft>
            </a:pPr>
            <a:fld id="{0B868178-02AE-42FC-958D-6B8F13B60175}" type="slidenum">
              <a:rPr lang="en-GB" smtClean="0"/>
              <a:pPr>
                <a:spcAft>
                  <a:spcPts val="600"/>
                </a:spcAft>
              </a:pPr>
              <a:t>1</a:t>
            </a:fld>
            <a:endParaRPr lang="en-GB"/>
          </a:p>
        </p:txBody>
      </p:sp>
      <p:sp>
        <p:nvSpPr>
          <p:cNvPr id="6" name="Title 5"/>
          <p:cNvSpPr>
            <a:spLocks noGrp="1"/>
          </p:cNvSpPr>
          <p:nvPr>
            <p:ph type="title"/>
          </p:nvPr>
        </p:nvSpPr>
        <p:spPr>
          <a:xfrm>
            <a:off x="432000" y="1980000"/>
            <a:ext cx="5796000" cy="612000"/>
          </a:xfrm>
        </p:spPr>
        <p:txBody>
          <a:bodyPr anchor="t">
            <a:normAutofit fontScale="90000"/>
          </a:bodyPr>
          <a:lstStyle/>
          <a:p>
            <a:r>
              <a:rPr lang="en-GB" sz="4700" dirty="0"/>
              <a:t>Artificial Intelligence:</a:t>
            </a:r>
            <a:br>
              <a:rPr lang="en-GB" sz="4700" dirty="0"/>
            </a:br>
            <a:r>
              <a:rPr lang="en-GB" sz="4700" dirty="0"/>
              <a:t>mitigating bias</a:t>
            </a:r>
          </a:p>
        </p:txBody>
      </p:sp>
      <p:sp>
        <p:nvSpPr>
          <p:cNvPr id="7" name="Subtitle 6"/>
          <p:cNvSpPr>
            <a:spLocks noGrp="1"/>
          </p:cNvSpPr>
          <p:nvPr>
            <p:ph type="subTitle" idx="1"/>
          </p:nvPr>
        </p:nvSpPr>
        <p:spPr>
          <a:xfrm>
            <a:off x="430212" y="2787774"/>
            <a:ext cx="6662068" cy="864095"/>
          </a:xfrm>
        </p:spPr>
        <p:txBody>
          <a:bodyPr anchor="t">
            <a:normAutofit/>
          </a:bodyPr>
          <a:lstStyle/>
          <a:p>
            <a:pPr>
              <a:spcAft>
                <a:spcPts val="600"/>
              </a:spcAft>
            </a:pPr>
            <a:endParaRPr lang="en-GB" sz="1900" dirty="0"/>
          </a:p>
          <a:p>
            <a:pPr>
              <a:spcAft>
                <a:spcPts val="600"/>
              </a:spcAft>
            </a:pPr>
            <a:r>
              <a:rPr lang="en-GB" sz="2200" dirty="0"/>
              <a:t>Understanding the Legislative &amp; Regulatory Contexts</a:t>
            </a:r>
          </a:p>
        </p:txBody>
      </p:sp>
      <p:sp>
        <p:nvSpPr>
          <p:cNvPr id="21" name="Picture Placeholder 7">
            <a:extLst>
              <a:ext uri="{FF2B5EF4-FFF2-40B4-BE49-F238E27FC236}">
                <a16:creationId xmlns:a16="http://schemas.microsoft.com/office/drawing/2014/main" id="{87EC3329-907C-46A2-A172-EB070410439C}"/>
              </a:ext>
            </a:extLst>
          </p:cNvPr>
          <p:cNvSpPr>
            <a:spLocks noGrp="1"/>
          </p:cNvSpPr>
          <p:nvPr>
            <p:ph type="pic" sz="quarter" idx="14"/>
          </p:nvPr>
        </p:nvSpPr>
        <p:spPr>
          <a:xfrm>
            <a:off x="432000" y="1854000"/>
            <a:ext cx="8280000" cy="28800"/>
          </a:xfrm>
        </p:spPr>
      </p:sp>
      <p:sp>
        <p:nvSpPr>
          <p:cNvPr id="2" name="TextBox 1">
            <a:extLst>
              <a:ext uri="{FF2B5EF4-FFF2-40B4-BE49-F238E27FC236}">
                <a16:creationId xmlns:a16="http://schemas.microsoft.com/office/drawing/2014/main" id="{74B592E4-923E-B24D-A02A-6F2B840C36E7}"/>
              </a:ext>
            </a:extLst>
          </p:cNvPr>
          <p:cNvSpPr txBox="1"/>
          <p:nvPr/>
        </p:nvSpPr>
        <p:spPr>
          <a:xfrm>
            <a:off x="2386940" y="4773881"/>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pic>
        <p:nvPicPr>
          <p:cNvPr id="17" name="Picture Placeholder 29">
            <a:extLst>
              <a:ext uri="{FF2B5EF4-FFF2-40B4-BE49-F238E27FC236}">
                <a16:creationId xmlns:a16="http://schemas.microsoft.com/office/drawing/2014/main" id="{919EC589-313E-B849-8752-D4AC00E63F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988" b="-118988"/>
          <a:stretch/>
        </p:blipFill>
        <p:spPr>
          <a:xfrm>
            <a:off x="2050212" y="20315"/>
            <a:ext cx="1080000" cy="1080000"/>
          </a:xfrm>
          <a:prstGeom prst="rect">
            <a:avLst/>
          </a:prstGeom>
        </p:spPr>
      </p:pic>
    </p:spTree>
    <p:extLst>
      <p:ext uri="{BB962C8B-B14F-4D97-AF65-F5344CB8AC3E}">
        <p14:creationId xmlns:p14="http://schemas.microsoft.com/office/powerpoint/2010/main" val="910284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Risk Management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10</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611560" y="656334"/>
            <a:ext cx="3240360" cy="37317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Legislation </a:t>
            </a:r>
          </a:p>
          <a:p>
            <a:endParaRPr lang="en-US" sz="2000" dirty="0"/>
          </a:p>
          <a:p>
            <a:pPr marL="342900" indent="-342900">
              <a:buFontTx/>
              <a:buChar char="-"/>
            </a:pPr>
            <a:r>
              <a:rPr lang="en-US" sz="2000" dirty="0"/>
              <a:t>Prescriptive- thou shalt  </a:t>
            </a:r>
          </a:p>
          <a:p>
            <a:pPr marL="342900" indent="-342900">
              <a:buFontTx/>
              <a:buChar char="-"/>
            </a:pPr>
            <a:r>
              <a:rPr lang="en-US" sz="2000" dirty="0"/>
              <a:t>Balancing competing considerations</a:t>
            </a:r>
          </a:p>
          <a:p>
            <a:pPr marL="342900" indent="-342900">
              <a:buFontTx/>
              <a:buChar char="-"/>
            </a:pPr>
            <a:endParaRPr lang="en-US" sz="2000" dirty="0"/>
          </a:p>
          <a:p>
            <a:r>
              <a:rPr lang="en-US" sz="2000" dirty="0"/>
              <a:t>Avoiding negative impacts</a:t>
            </a:r>
          </a:p>
          <a:p>
            <a:endParaRPr lang="en-US" sz="2000" dirty="0"/>
          </a:p>
          <a:p>
            <a:pPr marL="342900" indent="-342900">
              <a:buFont typeface="Wingdings" panose="05000000000000000000" pitchFamily="2" charset="2"/>
              <a:buChar char="Ø"/>
            </a:pPr>
            <a:r>
              <a:rPr lang="en-US" sz="2000" dirty="0"/>
              <a:t>Impact of Breaches</a:t>
            </a:r>
          </a:p>
          <a:p>
            <a:pPr marL="342900" indent="-342900">
              <a:buFont typeface="Wingdings" panose="05000000000000000000" pitchFamily="2" charset="2"/>
              <a:buChar char="Ø"/>
            </a:pPr>
            <a:r>
              <a:rPr lang="en-US" sz="2000" dirty="0"/>
              <a:t>Financial </a:t>
            </a:r>
          </a:p>
          <a:p>
            <a:pPr marL="342900" indent="-342900">
              <a:buFont typeface="Wingdings" panose="05000000000000000000" pitchFamily="2" charset="2"/>
              <a:buChar char="Ø"/>
            </a:pPr>
            <a:r>
              <a:rPr lang="en-US" sz="2000" dirty="0"/>
              <a:t>Harm</a:t>
            </a:r>
          </a:p>
          <a:p>
            <a:pPr marL="342900" indent="-342900">
              <a:buFont typeface="Wingdings" panose="05000000000000000000" pitchFamily="2" charset="2"/>
              <a:buChar char="Ø"/>
            </a:pPr>
            <a:r>
              <a:rPr lang="en-US" sz="2000" dirty="0"/>
              <a:t>Damage</a:t>
            </a:r>
          </a:p>
          <a:p>
            <a:pPr marL="342900" indent="-342900">
              <a:buFont typeface="Wingdings" panose="05000000000000000000" pitchFamily="2" charset="2"/>
              <a:buChar char="Ø"/>
            </a:pPr>
            <a:endParaRPr lang="en-US" sz="2000" dirty="0"/>
          </a:p>
          <a:p>
            <a:r>
              <a:rPr lang="en-US" sz="2000" dirty="0"/>
              <a:t>Providing for rights and freedoms</a:t>
            </a:r>
          </a:p>
          <a:p>
            <a:pPr marL="342900" indent="-342900">
              <a:buFont typeface="Wingdings" panose="05000000000000000000" pitchFamily="2" charset="2"/>
              <a:buChar char="Ø"/>
            </a:pPr>
            <a:endParaRPr lang="en-US" dirty="0"/>
          </a:p>
          <a:p>
            <a:endParaRPr lang="en-US" dirty="0"/>
          </a:p>
          <a:p>
            <a:endParaRPr lang="en-US" dirty="0"/>
          </a:p>
          <a:p>
            <a:endParaRPr lang="en-US" dirty="0"/>
          </a:p>
        </p:txBody>
      </p:sp>
      <p:pic>
        <p:nvPicPr>
          <p:cNvPr id="12" name="Picture 11" descr="White arrows painted on the asphalt">
            <a:extLst>
              <a:ext uri="{FF2B5EF4-FFF2-40B4-BE49-F238E27FC236}">
                <a16:creationId xmlns:a16="http://schemas.microsoft.com/office/drawing/2014/main" id="{AFE7D06F-09F7-4F45-A009-6CDEC65D7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627534"/>
            <a:ext cx="4284016" cy="3949067"/>
          </a:xfrm>
          <a:prstGeom prst="rect">
            <a:avLst/>
          </a:prstGeom>
        </p:spPr>
      </p:pic>
    </p:spTree>
    <p:extLst>
      <p:ext uri="{BB962C8B-B14F-4D97-AF65-F5344CB8AC3E}">
        <p14:creationId xmlns:p14="http://schemas.microsoft.com/office/powerpoint/2010/main" val="385021622"/>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Human Rights as a Foundation</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11</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F68BDABD-A6C4-44BF-A00E-C8960335E5CC}"/>
              </a:ext>
            </a:extLst>
          </p:cNvPr>
          <p:cNvSpPr txBox="1">
            <a:spLocks/>
          </p:cNvSpPr>
          <p:nvPr/>
        </p:nvSpPr>
        <p:spPr>
          <a:xfrm>
            <a:off x="278952" y="180963"/>
            <a:ext cx="8433048" cy="719037"/>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6883E1B2-FE4E-4EB6-819E-1474EFEE24C2}"/>
              </a:ext>
            </a:extLst>
          </p:cNvPr>
          <p:cNvSpPr txBox="1">
            <a:spLocks/>
          </p:cNvSpPr>
          <p:nvPr/>
        </p:nvSpPr>
        <p:spPr>
          <a:xfrm>
            <a:off x="4279451" y="719755"/>
            <a:ext cx="4581079" cy="3578254"/>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Universal Declaration of </a:t>
            </a:r>
          </a:p>
          <a:p>
            <a:r>
              <a:rPr lang="en-US" sz="2000" dirty="0"/>
              <a:t>Human Rights - 1948</a:t>
            </a:r>
          </a:p>
          <a:p>
            <a:pPr marL="342900" indent="-342900">
              <a:buFontTx/>
              <a:buChar char="-"/>
            </a:pPr>
            <a:r>
              <a:rPr lang="en-US" sz="2000" dirty="0"/>
              <a:t>Article 7 – all equal before the law</a:t>
            </a:r>
          </a:p>
          <a:p>
            <a:pPr marL="342900" indent="-342900">
              <a:buFontTx/>
              <a:buChar char="-"/>
            </a:pPr>
            <a:r>
              <a:rPr lang="en-US" sz="2000" dirty="0"/>
              <a:t>Article 12 – right to privacy</a:t>
            </a:r>
          </a:p>
          <a:p>
            <a:pPr marL="342900" indent="-342900">
              <a:buFontTx/>
              <a:buChar char="-"/>
            </a:pPr>
            <a:r>
              <a:rPr lang="en-US" sz="2000" dirty="0"/>
              <a:t>Article 17 – right to property</a:t>
            </a:r>
          </a:p>
          <a:p>
            <a:pPr marL="342900" indent="-342900">
              <a:buFontTx/>
              <a:buChar char="-"/>
            </a:pPr>
            <a:r>
              <a:rPr lang="en-US" sz="2000" dirty="0"/>
              <a:t>Article 18 – right to freedom </a:t>
            </a:r>
          </a:p>
          <a:p>
            <a:r>
              <a:rPr lang="en-US" sz="2000" dirty="0"/>
              <a:t>       of thought</a:t>
            </a:r>
          </a:p>
          <a:p>
            <a:pPr marL="342900" indent="-342900">
              <a:buFontTx/>
              <a:buChar char="-"/>
            </a:pPr>
            <a:r>
              <a:rPr lang="en-US" sz="2000" dirty="0"/>
              <a:t>Article 19 – right to freedom </a:t>
            </a:r>
          </a:p>
          <a:p>
            <a:r>
              <a:rPr lang="en-US" sz="2000" dirty="0"/>
              <a:t>       of expression</a:t>
            </a:r>
          </a:p>
          <a:p>
            <a:pPr marL="342900" indent="-342900">
              <a:buFontTx/>
              <a:buChar char="-"/>
            </a:pPr>
            <a:r>
              <a:rPr lang="en-US" sz="2000" dirty="0"/>
              <a:t>Article 27 - </a:t>
            </a:r>
            <a:r>
              <a:rPr lang="en-US" sz="2000" dirty="0">
                <a:solidFill>
                  <a:srgbClr val="000000"/>
                </a:solidFill>
                <a:latin typeface="Arial" panose="020B0604020202020204" pitchFamily="34" charset="0"/>
              </a:rPr>
              <a:t>right to the protection </a:t>
            </a:r>
          </a:p>
          <a:p>
            <a:r>
              <a:rPr lang="en-US" sz="2000" dirty="0">
                <a:solidFill>
                  <a:srgbClr val="000000"/>
                </a:solidFill>
                <a:latin typeface="Arial" panose="020B0604020202020204" pitchFamily="34" charset="0"/>
              </a:rPr>
              <a:t>       of the moral and material interests </a:t>
            </a:r>
          </a:p>
          <a:p>
            <a:r>
              <a:rPr lang="en-US" sz="2000" dirty="0">
                <a:solidFill>
                  <a:srgbClr val="000000"/>
                </a:solidFill>
                <a:latin typeface="Arial" panose="020B0604020202020204" pitchFamily="34" charset="0"/>
              </a:rPr>
              <a:t>       resulting from any scientific, </a:t>
            </a:r>
          </a:p>
          <a:p>
            <a:r>
              <a:rPr lang="en-US" sz="2000" dirty="0">
                <a:solidFill>
                  <a:srgbClr val="000000"/>
                </a:solidFill>
                <a:latin typeface="Arial" panose="020B0604020202020204" pitchFamily="34" charset="0"/>
              </a:rPr>
              <a:t>       literary or artistic production </a:t>
            </a:r>
          </a:p>
          <a:p>
            <a:pPr marL="342900" indent="-342900">
              <a:buFontTx/>
              <a:buChar char="-"/>
            </a:pPr>
            <a:endParaRPr lang="en-US" dirty="0"/>
          </a:p>
          <a:p>
            <a:pPr marL="342900" indent="-342900">
              <a:buFontTx/>
              <a:buChar char="-"/>
            </a:pPr>
            <a:endParaRPr lang="en-US" dirty="0"/>
          </a:p>
          <a:p>
            <a:endParaRPr lang="en-US" dirty="0"/>
          </a:p>
        </p:txBody>
      </p:sp>
      <p:pic>
        <p:nvPicPr>
          <p:cNvPr id="9" name="Picture 8" descr="Text&#10;&#10;Description automatically generated with medium confidence">
            <a:extLst>
              <a:ext uri="{FF2B5EF4-FFF2-40B4-BE49-F238E27FC236}">
                <a16:creationId xmlns:a16="http://schemas.microsoft.com/office/drawing/2014/main" id="{151AA0FF-5544-4B0E-AB9F-2F603952C02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96" y="700250"/>
            <a:ext cx="4000500" cy="3543250"/>
          </a:xfrm>
          <a:prstGeom prst="rect">
            <a:avLst/>
          </a:prstGeom>
        </p:spPr>
      </p:pic>
      <p:sp>
        <p:nvSpPr>
          <p:cNvPr id="12" name="TextBox 11">
            <a:extLst>
              <a:ext uri="{FF2B5EF4-FFF2-40B4-BE49-F238E27FC236}">
                <a16:creationId xmlns:a16="http://schemas.microsoft.com/office/drawing/2014/main" id="{C1E0494E-4E43-479E-96BB-899318253AAB}"/>
              </a:ext>
            </a:extLst>
          </p:cNvPr>
          <p:cNvSpPr txBox="1"/>
          <p:nvPr/>
        </p:nvSpPr>
        <p:spPr>
          <a:xfrm>
            <a:off x="107504" y="4308917"/>
            <a:ext cx="8825036" cy="138499"/>
          </a:xfrm>
          <a:prstGeom prst="rect">
            <a:avLst/>
          </a:prstGeom>
          <a:noFill/>
        </p:spPr>
        <p:txBody>
          <a:bodyPr wrap="square" lIns="0" tIns="0" rIns="0" bIns="0" rtlCol="0">
            <a:spAutoFit/>
          </a:bodyPr>
          <a:lstStyle/>
          <a:p>
            <a:r>
              <a:rPr lang="en-US" sz="900" dirty="0">
                <a:hlinkClick r:id="rId4" tooltip="http://www.counterview.net/2014/08/saarcs-kathmandu-summit-in-november.html"/>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2406024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Equality, Diversity and Inclusion</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12</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F68BDABD-A6C4-44BF-A00E-C8960335E5CC}"/>
              </a:ext>
            </a:extLst>
          </p:cNvPr>
          <p:cNvSpPr txBox="1">
            <a:spLocks/>
          </p:cNvSpPr>
          <p:nvPr/>
        </p:nvSpPr>
        <p:spPr>
          <a:xfrm>
            <a:off x="278952" y="180963"/>
            <a:ext cx="8433048" cy="719037"/>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6883E1B2-FE4E-4EB6-819E-1474EFEE24C2}"/>
              </a:ext>
            </a:extLst>
          </p:cNvPr>
          <p:cNvSpPr txBox="1">
            <a:spLocks/>
          </p:cNvSpPr>
          <p:nvPr/>
        </p:nvSpPr>
        <p:spPr>
          <a:xfrm>
            <a:off x="4279451" y="719755"/>
            <a:ext cx="4581079" cy="3578254"/>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000" dirty="0"/>
              <a:t>EU Charter of Fundamental Rights (Article 21)</a:t>
            </a:r>
            <a:br>
              <a:rPr lang="en-GB" altLang="en-US" sz="2000" dirty="0"/>
            </a:br>
            <a:r>
              <a:rPr lang="en-GB" altLang="en-US" sz="2000" dirty="0"/>
              <a:t>UK Equality Act 2010</a:t>
            </a:r>
            <a:br>
              <a:rPr lang="en-GB" altLang="en-US" sz="2000" dirty="0"/>
            </a:br>
            <a:r>
              <a:rPr lang="en-GB" altLang="en-US" sz="2000" dirty="0"/>
              <a:t>USA Civil Rights Act</a:t>
            </a:r>
          </a:p>
          <a:p>
            <a:endParaRPr lang="en-GB" altLang="en-US" sz="2000" dirty="0"/>
          </a:p>
          <a:p>
            <a:pPr>
              <a:buFont typeface="Wingdings" panose="05000000000000000000" pitchFamily="2" charset="2"/>
              <a:buChar char="Ø"/>
              <a:defRPr/>
            </a:pPr>
            <a:r>
              <a:rPr lang="en-US" altLang="en-US" sz="2000" dirty="0"/>
              <a:t>Protected Characteristics </a:t>
            </a:r>
          </a:p>
          <a:p>
            <a:pPr>
              <a:defRPr/>
            </a:pPr>
            <a:endParaRPr lang="en-US" altLang="en-US" sz="2000" dirty="0"/>
          </a:p>
          <a:p>
            <a:pPr>
              <a:defRPr/>
            </a:pPr>
            <a:r>
              <a:rPr lang="en-US" altLang="en-US" sz="2000" dirty="0"/>
              <a:t>Age, Disability, Gender Reassignment, Marriage and Civil Partnership, Pregnancy and maternity, Race, Religion or Belief, Sex, Sexual orientation, Genetics, Language.</a:t>
            </a:r>
          </a:p>
          <a:p>
            <a:pPr>
              <a:defRPr/>
            </a:pPr>
            <a:endParaRPr lang="en-US" altLang="en-US" sz="2000" dirty="0"/>
          </a:p>
          <a:p>
            <a:pPr marL="342900" indent="-342900">
              <a:buFont typeface="Wingdings" panose="05000000000000000000" pitchFamily="2" charset="2"/>
              <a:buChar char="Ø"/>
              <a:defRPr/>
            </a:pPr>
            <a:r>
              <a:rPr lang="en-US" altLang="en-US" sz="2000" dirty="0"/>
              <a:t>Direct, Indirect, Associative, Perceptive Discrimination</a:t>
            </a:r>
            <a:endParaRPr lang="en-GB" altLang="en-US" sz="2000" dirty="0"/>
          </a:p>
          <a:p>
            <a:br>
              <a:rPr lang="en-GB" altLang="en-US" sz="2000" dirty="0"/>
            </a:br>
            <a:br>
              <a:rPr lang="en-GB" altLang="en-US" sz="2000" dirty="0"/>
            </a:br>
            <a:endParaRPr lang="en-US" dirty="0"/>
          </a:p>
          <a:p>
            <a:pPr marL="342900" indent="-342900">
              <a:buFontTx/>
              <a:buChar char="-"/>
            </a:pPr>
            <a:endParaRPr lang="en-US" dirty="0"/>
          </a:p>
          <a:p>
            <a:endParaRPr lang="en-US" dirty="0"/>
          </a:p>
        </p:txBody>
      </p:sp>
      <p:pic>
        <p:nvPicPr>
          <p:cNvPr id="14" name="Picture 13" descr="A picture containing text, scale, device&#10;&#10;Description automatically generated">
            <a:extLst>
              <a:ext uri="{FF2B5EF4-FFF2-40B4-BE49-F238E27FC236}">
                <a16:creationId xmlns:a16="http://schemas.microsoft.com/office/drawing/2014/main" id="{28ED93B6-1F90-4CB0-9A9E-2FBA3551D2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8437" y="802568"/>
            <a:ext cx="3905664" cy="3044070"/>
          </a:xfrm>
          <a:prstGeom prst="rect">
            <a:avLst/>
          </a:prstGeom>
        </p:spPr>
      </p:pic>
      <p:sp>
        <p:nvSpPr>
          <p:cNvPr id="15" name="TextBox 14">
            <a:extLst>
              <a:ext uri="{FF2B5EF4-FFF2-40B4-BE49-F238E27FC236}">
                <a16:creationId xmlns:a16="http://schemas.microsoft.com/office/drawing/2014/main" id="{D17B4029-D14D-4C16-8BB7-EC7C3F9A3E76}"/>
              </a:ext>
            </a:extLst>
          </p:cNvPr>
          <p:cNvSpPr txBox="1"/>
          <p:nvPr/>
        </p:nvSpPr>
        <p:spPr>
          <a:xfrm>
            <a:off x="330388" y="4202433"/>
            <a:ext cx="4474868" cy="138499"/>
          </a:xfrm>
          <a:prstGeom prst="rect">
            <a:avLst/>
          </a:prstGeom>
          <a:noFill/>
        </p:spPr>
        <p:txBody>
          <a:bodyPr wrap="square" lIns="0" tIns="0" rIns="0" bIns="0" rtlCol="0">
            <a:spAutoFit/>
          </a:bodyPr>
          <a:lstStyle/>
          <a:p>
            <a:r>
              <a:rPr lang="en-GB" sz="900">
                <a:hlinkClick r:id="rId4" tooltip="https://pngimg.com/download/52930"/>
              </a:rPr>
              <a:t>This Photo</a:t>
            </a:r>
            <a:r>
              <a:rPr lang="en-GB" sz="900"/>
              <a:t> by Unknown Author is licensed under </a:t>
            </a:r>
            <a:r>
              <a:rPr lang="en-GB" sz="900">
                <a:hlinkClick r:id="rId5" tooltip="https://creativecommons.org/licenses/by-nc/3.0/"/>
              </a:rPr>
              <a:t>CC BY-NC</a:t>
            </a:r>
            <a:endParaRPr lang="en-GB" sz="900"/>
          </a:p>
        </p:txBody>
      </p:sp>
    </p:spTree>
    <p:extLst>
      <p:ext uri="{BB962C8B-B14F-4D97-AF65-F5344CB8AC3E}">
        <p14:creationId xmlns:p14="http://schemas.microsoft.com/office/powerpoint/2010/main" val="22037060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Intellectual Property Rights </a:t>
            </a:r>
          </a:p>
          <a:p>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13</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12" name="TextBox 11">
            <a:extLst>
              <a:ext uri="{FF2B5EF4-FFF2-40B4-BE49-F238E27FC236}">
                <a16:creationId xmlns:a16="http://schemas.microsoft.com/office/drawing/2014/main" id="{CE277419-163B-42D8-BFC5-5E2E0DA656A5}"/>
              </a:ext>
            </a:extLst>
          </p:cNvPr>
          <p:cNvSpPr txBox="1"/>
          <p:nvPr/>
        </p:nvSpPr>
        <p:spPr>
          <a:xfrm>
            <a:off x="427483" y="195486"/>
            <a:ext cx="6430517" cy="5539978"/>
          </a:xfrm>
          <a:prstGeom prst="rect">
            <a:avLst/>
          </a:prstGeom>
          <a:noFill/>
        </p:spPr>
        <p:txBody>
          <a:bodyPr wrap="square" lIns="91440" tIns="45720" rIns="91440" bIns="45720" anchor="t">
            <a:spAutoFit/>
          </a:bodyPr>
          <a:lstStyle/>
          <a:p>
            <a:pPr>
              <a:defRPr/>
            </a:pPr>
            <a:endParaRPr lang="en-GB" altLang="en-US" dirty="0"/>
          </a:p>
          <a:p>
            <a:pPr marL="0" indent="0" eaLnBrk="1" hangingPunct="1">
              <a:buFontTx/>
              <a:buNone/>
              <a:defRPr/>
            </a:pPr>
            <a:r>
              <a:rPr lang="en-GB" altLang="en-US" dirty="0"/>
              <a:t>-</a:t>
            </a:r>
            <a:r>
              <a:rPr lang="en-GB" altLang="en-US" sz="2000" dirty="0"/>
              <a:t>Patents</a:t>
            </a:r>
          </a:p>
          <a:p>
            <a:pPr marL="0" indent="0" eaLnBrk="1" hangingPunct="1">
              <a:buFontTx/>
              <a:buNone/>
              <a:defRPr/>
            </a:pPr>
            <a:r>
              <a:rPr lang="en-GB" altLang="en-US" sz="2000" dirty="0"/>
              <a:t>-Industrial Design</a:t>
            </a:r>
          </a:p>
          <a:p>
            <a:pPr>
              <a:defRPr/>
            </a:pPr>
            <a:r>
              <a:rPr lang="en-GB" altLang="en-US" sz="2000" dirty="0"/>
              <a:t>-Trade secrets and ‘know how’ </a:t>
            </a:r>
            <a:endParaRPr lang="en-GB" altLang="en-US" sz="2000" dirty="0">
              <a:cs typeface="Arial"/>
            </a:endParaRPr>
          </a:p>
          <a:p>
            <a:pPr marL="0" indent="0" eaLnBrk="1" hangingPunct="1">
              <a:buFontTx/>
              <a:buNone/>
              <a:defRPr/>
            </a:pPr>
            <a:r>
              <a:rPr lang="en-GB" altLang="en-US" sz="2000" dirty="0"/>
              <a:t>-Trade Marks</a:t>
            </a:r>
          </a:p>
          <a:p>
            <a:pPr marL="0" indent="0" eaLnBrk="1" hangingPunct="1">
              <a:buFontTx/>
              <a:buNone/>
              <a:defRPr/>
            </a:pPr>
            <a:r>
              <a:rPr lang="en-GB" altLang="en-US" sz="2000" dirty="0"/>
              <a:t>-Brand</a:t>
            </a:r>
          </a:p>
          <a:p>
            <a:pPr>
              <a:defRPr/>
            </a:pPr>
            <a:r>
              <a:rPr lang="en-GB" altLang="en-US" sz="2000" dirty="0"/>
              <a:t>-Copyright – needs human creator</a:t>
            </a:r>
            <a:endParaRPr lang="en-GB" altLang="en-US" sz="2000" dirty="0">
              <a:cs typeface="Arial"/>
            </a:endParaRPr>
          </a:p>
          <a:p>
            <a:pPr marL="0" indent="0" eaLnBrk="1" hangingPunct="1">
              <a:buFontTx/>
              <a:buNone/>
              <a:defRPr/>
            </a:pPr>
            <a:r>
              <a:rPr lang="en-GB" altLang="en-US" sz="2000" dirty="0"/>
              <a:t>-Digital Rights Management</a:t>
            </a:r>
          </a:p>
          <a:p>
            <a:pPr>
              <a:defRPr/>
            </a:pPr>
            <a:r>
              <a:rPr lang="en-GB" altLang="en-US" sz="2000" dirty="0"/>
              <a:t>-Software, Database Rights </a:t>
            </a:r>
            <a:r>
              <a:rPr lang="en-GB" altLang="en-US" sz="2000" dirty="0" err="1"/>
              <a:t>etcs</a:t>
            </a:r>
            <a:endParaRPr lang="en-GB" altLang="en-US" sz="2000" dirty="0"/>
          </a:p>
          <a:p>
            <a:pPr marL="0" indent="0" eaLnBrk="1" hangingPunct="1">
              <a:buFontTx/>
              <a:buNone/>
              <a:defRPr/>
            </a:pPr>
            <a:endParaRPr lang="en-GB" altLang="en-US" sz="2000" dirty="0"/>
          </a:p>
          <a:p>
            <a:pPr marL="342900" indent="-342900" eaLnBrk="1" hangingPunct="1">
              <a:buFont typeface="Wingdings" panose="05000000000000000000" pitchFamily="2" charset="2"/>
              <a:buChar char="Ø"/>
              <a:defRPr/>
            </a:pPr>
            <a:r>
              <a:rPr lang="en-GB" altLang="en-US" sz="2000" dirty="0"/>
              <a:t>Legislated for in different ways</a:t>
            </a:r>
          </a:p>
          <a:p>
            <a:pPr marL="342900" indent="-342900" eaLnBrk="1" hangingPunct="1">
              <a:buFont typeface="Wingdings" panose="05000000000000000000" pitchFamily="2" charset="2"/>
              <a:buChar char="Ø"/>
              <a:defRPr/>
            </a:pPr>
            <a:r>
              <a:rPr lang="en-GB" altLang="en-US" sz="2000" dirty="0"/>
              <a:t>Last for different times</a:t>
            </a:r>
          </a:p>
          <a:p>
            <a:pPr marL="342900" indent="-342900" eaLnBrk="1" hangingPunct="1">
              <a:buFont typeface="Wingdings" panose="05000000000000000000" pitchFamily="2" charset="2"/>
              <a:buChar char="Ø"/>
              <a:defRPr/>
            </a:pPr>
            <a:r>
              <a:rPr lang="en-GB" altLang="en-US" sz="2000" dirty="0"/>
              <a:t>Differ internationally</a:t>
            </a:r>
          </a:p>
          <a:p>
            <a:pPr marL="342900" indent="-342900" eaLnBrk="1" hangingPunct="1">
              <a:buFont typeface="Wingdings" panose="05000000000000000000" pitchFamily="2" charset="2"/>
              <a:buChar char="Ø"/>
              <a:defRPr/>
            </a:pPr>
            <a:endParaRPr lang="en-GB" altLang="en-US" sz="2100" dirty="0"/>
          </a:p>
          <a:p>
            <a:pPr marL="0" indent="0" eaLnBrk="1" hangingPunct="1">
              <a:buFontTx/>
              <a:buNone/>
              <a:defRPr/>
            </a:pPr>
            <a:endParaRPr lang="en-GB" altLang="en-US" sz="2100" dirty="0"/>
          </a:p>
          <a:p>
            <a:pPr marL="0" indent="0" eaLnBrk="1" hangingPunct="1">
              <a:buFontTx/>
              <a:buNone/>
              <a:defRPr/>
            </a:pPr>
            <a:endParaRPr lang="en-GB" altLang="en-US" sz="2100" dirty="0"/>
          </a:p>
          <a:p>
            <a:pPr marL="0" indent="0" eaLnBrk="1" hangingPunct="1">
              <a:buFontTx/>
              <a:buNone/>
              <a:defRPr/>
            </a:pPr>
            <a:endParaRPr lang="en-GB" altLang="en-US" sz="2100" dirty="0"/>
          </a:p>
        </p:txBody>
      </p:sp>
      <p:pic>
        <p:nvPicPr>
          <p:cNvPr id="14" name="Picture 1">
            <a:extLst>
              <a:ext uri="{FF2B5EF4-FFF2-40B4-BE49-F238E27FC236}">
                <a16:creationId xmlns:a16="http://schemas.microsoft.com/office/drawing/2014/main" id="{5B5DC7DF-443D-4EBE-A79C-3C7FAA396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t="-399" r="49018" b="46838"/>
          <a:stretch/>
        </p:blipFill>
        <p:spPr bwMode="auto">
          <a:xfrm>
            <a:off x="5394799" y="524678"/>
            <a:ext cx="4180926" cy="399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324190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Intellectual Property Rights </a:t>
            </a:r>
          </a:p>
          <a:p>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14</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12" name="TextBox 11">
            <a:extLst>
              <a:ext uri="{FF2B5EF4-FFF2-40B4-BE49-F238E27FC236}">
                <a16:creationId xmlns:a16="http://schemas.microsoft.com/office/drawing/2014/main" id="{CE277419-163B-42D8-BFC5-5E2E0DA656A5}"/>
              </a:ext>
            </a:extLst>
          </p:cNvPr>
          <p:cNvSpPr txBox="1"/>
          <p:nvPr/>
        </p:nvSpPr>
        <p:spPr>
          <a:xfrm>
            <a:off x="4849939" y="606841"/>
            <a:ext cx="4146677" cy="5370701"/>
          </a:xfrm>
          <a:prstGeom prst="rect">
            <a:avLst/>
          </a:prstGeom>
          <a:noFill/>
        </p:spPr>
        <p:txBody>
          <a:bodyPr wrap="square" lIns="91440" tIns="45720" rIns="91440" bIns="45720" anchor="t">
            <a:spAutoFit/>
          </a:bodyPr>
          <a:lstStyle/>
          <a:p>
            <a:pPr>
              <a:defRPr/>
            </a:pPr>
            <a:r>
              <a:rPr lang="en-GB" altLang="en-US" sz="2000" dirty="0"/>
              <a:t>Provides for:</a:t>
            </a:r>
          </a:p>
          <a:p>
            <a:pPr>
              <a:defRPr/>
            </a:pPr>
            <a:r>
              <a:rPr lang="en-GB" altLang="en-US" sz="2000" dirty="0"/>
              <a:t>- Control</a:t>
            </a:r>
          </a:p>
          <a:p>
            <a:pPr>
              <a:defRPr/>
            </a:pPr>
            <a:r>
              <a:rPr lang="en-GB" altLang="en-US" sz="2000" dirty="0"/>
              <a:t>- Collaboration Frameworks</a:t>
            </a:r>
          </a:p>
          <a:p>
            <a:pPr>
              <a:defRPr/>
            </a:pPr>
            <a:r>
              <a:rPr lang="en-GB" altLang="en-US" sz="2000" dirty="0"/>
              <a:t>- Commoditization</a:t>
            </a:r>
          </a:p>
          <a:p>
            <a:pPr>
              <a:defRPr/>
            </a:pPr>
            <a:r>
              <a:rPr lang="en-GB" altLang="en-US" sz="2000" dirty="0"/>
              <a:t>- Monopolies</a:t>
            </a:r>
          </a:p>
          <a:p>
            <a:pPr>
              <a:defRPr/>
            </a:pPr>
            <a:r>
              <a:rPr lang="en-GB" altLang="en-US" sz="2000" dirty="0"/>
              <a:t>- Protection</a:t>
            </a:r>
          </a:p>
          <a:p>
            <a:pPr marL="342900" indent="-342900">
              <a:buFont typeface="Wingdings" panose="05000000000000000000" pitchFamily="2" charset="2"/>
              <a:buChar char="Ø"/>
              <a:defRPr/>
            </a:pPr>
            <a:r>
              <a:rPr lang="en-GB" altLang="en-US" sz="2000" dirty="0"/>
              <a:t>Software is protected by copyright law – provides paternity and moral rights</a:t>
            </a:r>
            <a:endParaRPr lang="en-GB" altLang="en-US" sz="2000">
              <a:cs typeface="Arial"/>
            </a:endParaRPr>
          </a:p>
          <a:p>
            <a:pPr marL="342900" indent="-342900">
              <a:buFont typeface="Wingdings" panose="05000000000000000000" pitchFamily="2" charset="2"/>
              <a:buChar char="Ø"/>
              <a:defRPr/>
            </a:pPr>
            <a:r>
              <a:rPr lang="en-GB" sz="2000" dirty="0">
                <a:ea typeface="+mn-lt"/>
                <a:cs typeface="+mn-lt"/>
              </a:rPr>
              <a:t>Fair Dealing vs Fair Use</a:t>
            </a:r>
            <a:endParaRPr lang="en-GB" altLang="en-US" sz="2000" dirty="0">
              <a:ea typeface="+mn-lt"/>
              <a:cs typeface="+mn-lt"/>
            </a:endParaRPr>
          </a:p>
          <a:p>
            <a:pPr marL="342900" indent="-342900">
              <a:buFont typeface="Wingdings" panose="05000000000000000000" pitchFamily="2" charset="2"/>
              <a:buChar char="Ø"/>
              <a:defRPr/>
            </a:pPr>
            <a:r>
              <a:rPr lang="en-GB" altLang="en-US" sz="2000" dirty="0"/>
              <a:t>Inventions related to software are protected by patents</a:t>
            </a:r>
          </a:p>
          <a:p>
            <a:pPr marL="342900" indent="-342900">
              <a:buFont typeface="Wingdings" panose="05000000000000000000" pitchFamily="2" charset="2"/>
              <a:buChar char="Ø"/>
              <a:defRPr/>
            </a:pPr>
            <a:r>
              <a:rPr lang="en-GB" altLang="en-US" sz="2000" dirty="0">
                <a:cs typeface="Arial"/>
              </a:rPr>
              <a:t>Trade secrets – contracts/NDAs</a:t>
            </a:r>
          </a:p>
          <a:p>
            <a:pPr marL="342900" indent="-342900">
              <a:buFont typeface="Wingdings" panose="05000000000000000000" pitchFamily="2" charset="2"/>
              <a:buChar char="Ø"/>
              <a:defRPr/>
            </a:pPr>
            <a:endParaRPr lang="en-GB" altLang="en-US" sz="2000" dirty="0">
              <a:cs typeface="Arial"/>
            </a:endParaRPr>
          </a:p>
          <a:p>
            <a:pPr>
              <a:defRPr/>
            </a:pPr>
            <a:endParaRPr lang="en-GB" altLang="en-US" sz="2100" dirty="0"/>
          </a:p>
          <a:p>
            <a:pPr>
              <a:defRPr/>
            </a:pPr>
            <a:endParaRPr lang="en-GB" altLang="en-US" sz="2100" dirty="0"/>
          </a:p>
          <a:p>
            <a:pPr>
              <a:defRPr/>
            </a:pPr>
            <a:endParaRPr lang="en-GB" altLang="en-US" sz="2100" dirty="0">
              <a:cs typeface="Arial"/>
            </a:endParaRPr>
          </a:p>
        </p:txBody>
      </p:sp>
      <p:pic>
        <p:nvPicPr>
          <p:cNvPr id="14" name="Picture 1">
            <a:extLst>
              <a:ext uri="{FF2B5EF4-FFF2-40B4-BE49-F238E27FC236}">
                <a16:creationId xmlns:a16="http://schemas.microsoft.com/office/drawing/2014/main" id="{5B5DC7DF-443D-4EBE-A79C-3C7FAA396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t="-399" r="49018" b="46838"/>
          <a:stretch/>
        </p:blipFill>
        <p:spPr bwMode="auto">
          <a:xfrm>
            <a:off x="427483" y="661643"/>
            <a:ext cx="4180926" cy="399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18627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World Intellectual Property Organisation</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15</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527269" y="890974"/>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579C9C88-A1B1-42F8-9745-EDCA66787D92}"/>
              </a:ext>
            </a:extLst>
          </p:cNvPr>
          <p:cNvSpPr txBox="1"/>
          <p:nvPr/>
        </p:nvSpPr>
        <p:spPr>
          <a:xfrm>
            <a:off x="3923928" y="1115911"/>
            <a:ext cx="4968552" cy="3554819"/>
          </a:xfrm>
          <a:prstGeom prst="rect">
            <a:avLst/>
          </a:prstGeom>
          <a:noFill/>
        </p:spPr>
        <p:txBody>
          <a:bodyPr wrap="square">
            <a:spAutoFit/>
          </a:bodyPr>
          <a:lstStyle/>
          <a:p>
            <a:pPr>
              <a:defRPr/>
            </a:pPr>
            <a:r>
              <a:rPr lang="en-GB" sz="2000" dirty="0"/>
              <a:t>“</a:t>
            </a:r>
            <a:r>
              <a:rPr lang="en-US" sz="2000" b="0" i="0" dirty="0">
                <a:solidFill>
                  <a:srgbClr val="3B3B3B"/>
                </a:solidFill>
                <a:effectLst/>
                <a:latin typeface="Arial" panose="020B0604020202020204" pitchFamily="34" charset="0"/>
              </a:rPr>
              <a:t>Our mission is to lead the </a:t>
            </a:r>
            <a:r>
              <a:rPr lang="en-US" sz="2000" b="1" i="0" dirty="0">
                <a:solidFill>
                  <a:srgbClr val="3B3B3B"/>
                </a:solidFill>
                <a:effectLst/>
                <a:latin typeface="Arial" panose="020B0604020202020204" pitchFamily="34" charset="0"/>
              </a:rPr>
              <a:t>development of a balanced</a:t>
            </a:r>
            <a:r>
              <a:rPr lang="en-US" sz="2000" b="0" i="0" dirty="0">
                <a:solidFill>
                  <a:srgbClr val="3B3B3B"/>
                </a:solidFill>
                <a:effectLst/>
                <a:latin typeface="Arial" panose="020B0604020202020204" pitchFamily="34" charset="0"/>
              </a:rPr>
              <a:t> and </a:t>
            </a:r>
            <a:r>
              <a:rPr lang="en-US" sz="2000" b="1" i="0" dirty="0">
                <a:solidFill>
                  <a:srgbClr val="3B3B3B"/>
                </a:solidFill>
                <a:effectLst/>
                <a:latin typeface="Arial" panose="020B0604020202020204" pitchFamily="34" charset="0"/>
              </a:rPr>
              <a:t>effective</a:t>
            </a:r>
            <a:r>
              <a:rPr lang="en-US" sz="2000" b="0" i="0" dirty="0">
                <a:solidFill>
                  <a:srgbClr val="3B3B3B"/>
                </a:solidFill>
                <a:effectLst/>
                <a:latin typeface="Arial" panose="020B0604020202020204" pitchFamily="34" charset="0"/>
              </a:rPr>
              <a:t> international IP system that enables </a:t>
            </a:r>
            <a:r>
              <a:rPr lang="en-US" sz="2000" b="1" i="0" dirty="0">
                <a:solidFill>
                  <a:srgbClr val="3B3B3B"/>
                </a:solidFill>
                <a:effectLst/>
                <a:latin typeface="Arial" panose="020B0604020202020204" pitchFamily="34" charset="0"/>
              </a:rPr>
              <a:t>innovation</a:t>
            </a:r>
            <a:r>
              <a:rPr lang="en-US" sz="2000" b="0" i="0" dirty="0">
                <a:solidFill>
                  <a:srgbClr val="3B3B3B"/>
                </a:solidFill>
                <a:effectLst/>
                <a:latin typeface="Arial" panose="020B0604020202020204" pitchFamily="34" charset="0"/>
              </a:rPr>
              <a:t> and </a:t>
            </a:r>
            <a:r>
              <a:rPr lang="en-US" sz="2000" b="1" i="0" dirty="0">
                <a:solidFill>
                  <a:srgbClr val="3B3B3B"/>
                </a:solidFill>
                <a:effectLst/>
                <a:latin typeface="Arial" panose="020B0604020202020204" pitchFamily="34" charset="0"/>
              </a:rPr>
              <a:t>creativity</a:t>
            </a:r>
            <a:r>
              <a:rPr lang="en-US" sz="2000" b="0" i="0" dirty="0">
                <a:solidFill>
                  <a:srgbClr val="3B3B3B"/>
                </a:solidFill>
                <a:effectLst/>
                <a:latin typeface="Arial" panose="020B0604020202020204" pitchFamily="34" charset="0"/>
              </a:rPr>
              <a:t> for the </a:t>
            </a:r>
            <a:r>
              <a:rPr lang="en-US" sz="2000" b="1" i="0" dirty="0">
                <a:solidFill>
                  <a:srgbClr val="3B3B3B"/>
                </a:solidFill>
                <a:effectLst/>
                <a:latin typeface="Arial" panose="020B0604020202020204" pitchFamily="34" charset="0"/>
              </a:rPr>
              <a:t>benefit of all</a:t>
            </a:r>
            <a:r>
              <a:rPr lang="en-US" sz="2000" b="0" i="0" dirty="0">
                <a:solidFill>
                  <a:srgbClr val="3B3B3B"/>
                </a:solidFill>
                <a:effectLst/>
                <a:latin typeface="Arial" panose="020B0604020202020204" pitchFamily="34" charset="0"/>
              </a:rPr>
              <a:t>. Our mandate, governing bodies and procedures are set out in the </a:t>
            </a:r>
            <a:r>
              <a:rPr lang="en-US" sz="2000" b="0" i="0" u="none" strike="noStrike" dirty="0">
                <a:solidFill>
                  <a:srgbClr val="6F91C8"/>
                </a:solidFill>
                <a:effectLst/>
                <a:latin typeface="Arial" panose="020B0604020202020204" pitchFamily="34" charset="0"/>
                <a:hlinkClick r:id="rId3"/>
              </a:rPr>
              <a:t>WIPO Convention</a:t>
            </a:r>
            <a:r>
              <a:rPr lang="en-US" sz="2000" b="0" i="0" dirty="0">
                <a:solidFill>
                  <a:srgbClr val="3B3B3B"/>
                </a:solidFill>
                <a:effectLst/>
                <a:latin typeface="Arial" panose="020B0604020202020204" pitchFamily="34" charset="0"/>
              </a:rPr>
              <a:t>, which established WIPO in 1967.”</a:t>
            </a:r>
          </a:p>
          <a:p>
            <a:pPr>
              <a:defRPr/>
            </a:pPr>
            <a:r>
              <a:rPr lang="en-GB" sz="2000" dirty="0">
                <a:hlinkClick r:id="rId4"/>
              </a:rPr>
              <a:t>https://www.wipo.int/about-wipo/en/</a:t>
            </a:r>
            <a:r>
              <a:rPr lang="en-US" sz="2000" dirty="0">
                <a:solidFill>
                  <a:srgbClr val="3B3B3B"/>
                </a:solidFill>
                <a:latin typeface="Arial" panose="020B0604020202020204" pitchFamily="34" charset="0"/>
              </a:rPr>
              <a:t> </a:t>
            </a:r>
            <a:endParaRPr lang="en-GB" sz="2000" dirty="0"/>
          </a:p>
          <a:p>
            <a:pPr marL="214313" indent="-214313">
              <a:buFont typeface="Arial" pitchFamily="34" charset="0"/>
              <a:buChar char="•"/>
              <a:defRPr/>
            </a:pPr>
            <a:endParaRPr lang="en-GB" altLang="en-US" sz="2000" dirty="0"/>
          </a:p>
          <a:p>
            <a:pPr>
              <a:defRPr/>
            </a:pPr>
            <a:endParaRPr lang="en-GB" altLang="en-US" sz="1800" dirty="0"/>
          </a:p>
        </p:txBody>
      </p:sp>
      <p:pic>
        <p:nvPicPr>
          <p:cNvPr id="15" name="Picture 14" descr="A picture containing logo&#10;&#10;Description automatically generated">
            <a:extLst>
              <a:ext uri="{FF2B5EF4-FFF2-40B4-BE49-F238E27FC236}">
                <a16:creationId xmlns:a16="http://schemas.microsoft.com/office/drawing/2014/main" id="{E93495AF-2345-47A3-A3C8-DE8C53F5A17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7483" y="1208456"/>
            <a:ext cx="3136406" cy="2587430"/>
          </a:xfrm>
          <a:prstGeom prst="rect">
            <a:avLst/>
          </a:prstGeom>
        </p:spPr>
      </p:pic>
      <p:sp>
        <p:nvSpPr>
          <p:cNvPr id="16" name="TextBox 15">
            <a:extLst>
              <a:ext uri="{FF2B5EF4-FFF2-40B4-BE49-F238E27FC236}">
                <a16:creationId xmlns:a16="http://schemas.microsoft.com/office/drawing/2014/main" id="{7A50774C-2A1A-4F4E-8874-2E6A014FE239}"/>
              </a:ext>
            </a:extLst>
          </p:cNvPr>
          <p:cNvSpPr txBox="1"/>
          <p:nvPr/>
        </p:nvSpPr>
        <p:spPr>
          <a:xfrm>
            <a:off x="427483" y="3954422"/>
            <a:ext cx="3064397" cy="138499"/>
          </a:xfrm>
          <a:prstGeom prst="rect">
            <a:avLst/>
          </a:prstGeom>
          <a:noFill/>
        </p:spPr>
        <p:txBody>
          <a:bodyPr wrap="square" lIns="0" tIns="0" rIns="0" bIns="0" rtlCol="0">
            <a:spAutoFit/>
          </a:bodyPr>
          <a:lstStyle/>
          <a:p>
            <a:r>
              <a:rPr lang="en-US" sz="900" dirty="0">
                <a:hlinkClick r:id="rId6" tooltip="https://en.wikipedia.org/wiki/World_Intellectual_Property_Organization"/>
              </a:rPr>
              <a:t>This Photo</a:t>
            </a:r>
            <a:r>
              <a:rPr lang="en-US" sz="900" dirty="0"/>
              <a:t> by Unknown Author is licensed under </a:t>
            </a:r>
            <a:r>
              <a:rPr lang="en-US" sz="900" dirty="0">
                <a:hlinkClick r:id="rId7" tooltip="https://creativecommons.org/licenses/by-sa/3.0/"/>
              </a:rPr>
              <a:t>CC BY-SA</a:t>
            </a:r>
            <a:endParaRPr lang="en-US" sz="900" dirty="0"/>
          </a:p>
        </p:txBody>
      </p:sp>
    </p:spTree>
    <p:extLst>
      <p:ext uri="{BB962C8B-B14F-4D97-AF65-F5344CB8AC3E}">
        <p14:creationId xmlns:p14="http://schemas.microsoft.com/office/powerpoint/2010/main" val="33362512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7960941" cy="907304"/>
          </a:xfrm>
        </p:spPr>
        <p:txBody>
          <a:bodyPr/>
          <a:lstStyle/>
          <a:p>
            <a:r>
              <a:rPr lang="en-GB" dirty="0"/>
              <a:t>Privacy and Personal Data: Mapping of information privacy regimes</a:t>
            </a:r>
          </a:p>
          <a:p>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16</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pic>
        <p:nvPicPr>
          <p:cNvPr id="7" name="Picture 6">
            <a:extLst>
              <a:ext uri="{FF2B5EF4-FFF2-40B4-BE49-F238E27FC236}">
                <a16:creationId xmlns:a16="http://schemas.microsoft.com/office/drawing/2014/main" id="{7D9392F2-3BA6-4F40-8D9F-9F5B40A61303}"/>
              </a:ext>
            </a:extLst>
          </p:cNvPr>
          <p:cNvPicPr>
            <a:picLocks noChangeAspect="1"/>
          </p:cNvPicPr>
          <p:nvPr/>
        </p:nvPicPr>
        <p:blipFill rotWithShape="1">
          <a:blip r:embed="rId3"/>
          <a:srcRect l="4724" t="17801" r="22439" b="7769"/>
          <a:stretch/>
        </p:blipFill>
        <p:spPr>
          <a:xfrm>
            <a:off x="899592" y="627534"/>
            <a:ext cx="7272408" cy="3588243"/>
          </a:xfrm>
          <a:prstGeom prst="rect">
            <a:avLst/>
          </a:prstGeom>
        </p:spPr>
      </p:pic>
      <p:sp>
        <p:nvSpPr>
          <p:cNvPr id="8" name="TextBox 7">
            <a:extLst>
              <a:ext uri="{FF2B5EF4-FFF2-40B4-BE49-F238E27FC236}">
                <a16:creationId xmlns:a16="http://schemas.microsoft.com/office/drawing/2014/main" id="{C35462F6-B10F-4D69-9347-C41757BB88F6}"/>
              </a:ext>
            </a:extLst>
          </p:cNvPr>
          <p:cNvSpPr txBox="1"/>
          <p:nvPr/>
        </p:nvSpPr>
        <p:spPr>
          <a:xfrm>
            <a:off x="1043608" y="4215777"/>
            <a:ext cx="6624736" cy="507831"/>
          </a:xfrm>
          <a:prstGeom prst="rect">
            <a:avLst/>
          </a:prstGeom>
          <a:noFill/>
        </p:spPr>
        <p:txBody>
          <a:bodyPr wrap="square">
            <a:spAutoFit/>
          </a:bodyPr>
          <a:lstStyle/>
          <a:p>
            <a:r>
              <a:rPr lang="en-US" sz="900" dirty="0"/>
              <a:t>This image is produced with permission of David </a:t>
            </a:r>
            <a:r>
              <a:rPr lang="en-US" sz="900" dirty="0" err="1"/>
              <a:t>Banisar</a:t>
            </a:r>
            <a:r>
              <a:rPr lang="en-US" sz="900" dirty="0"/>
              <a:t>. See https://www.researchgate.net/publication/337060085_National_Comprehensive_Data_ProtectionPrivacy_Laws_and_Bills_-_November_2019</a:t>
            </a:r>
          </a:p>
        </p:txBody>
      </p:sp>
    </p:spTree>
    <p:extLst>
      <p:ext uri="{BB962C8B-B14F-4D97-AF65-F5344CB8AC3E}">
        <p14:creationId xmlns:p14="http://schemas.microsoft.com/office/powerpoint/2010/main" val="36367140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Mapping of information access regimes</a:t>
            </a:r>
          </a:p>
          <a:p>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17</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Content Placeholder 1">
            <a:extLst>
              <a:ext uri="{FF2B5EF4-FFF2-40B4-BE49-F238E27FC236}">
                <a16:creationId xmlns:a16="http://schemas.microsoft.com/office/drawing/2014/main" id="{4534522F-6B0B-4299-A925-551BACF949BD}"/>
              </a:ext>
            </a:extLst>
          </p:cNvPr>
          <p:cNvSpPr txBox="1">
            <a:spLocks/>
          </p:cNvSpPr>
          <p:nvPr/>
        </p:nvSpPr>
        <p:spPr>
          <a:xfrm>
            <a:off x="427483" y="477906"/>
            <a:ext cx="5800516" cy="581676"/>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p>
        </p:txBody>
      </p:sp>
      <p:pic>
        <p:nvPicPr>
          <p:cNvPr id="8" name="Picture 7">
            <a:extLst>
              <a:ext uri="{FF2B5EF4-FFF2-40B4-BE49-F238E27FC236}">
                <a16:creationId xmlns:a16="http://schemas.microsoft.com/office/drawing/2014/main" id="{3F515377-0272-4714-92BB-DF31B13E72B1}"/>
              </a:ext>
            </a:extLst>
          </p:cNvPr>
          <p:cNvPicPr>
            <a:picLocks noChangeAspect="1"/>
          </p:cNvPicPr>
          <p:nvPr/>
        </p:nvPicPr>
        <p:blipFill rotWithShape="1">
          <a:blip r:embed="rId3"/>
          <a:srcRect l="26375" t="18194" r="3538" b="11198"/>
          <a:stretch/>
        </p:blipFill>
        <p:spPr>
          <a:xfrm>
            <a:off x="1475656" y="683684"/>
            <a:ext cx="6408712" cy="3637558"/>
          </a:xfrm>
          <a:prstGeom prst="rect">
            <a:avLst/>
          </a:prstGeom>
        </p:spPr>
      </p:pic>
      <p:sp>
        <p:nvSpPr>
          <p:cNvPr id="9" name="TextBox 8">
            <a:extLst>
              <a:ext uri="{FF2B5EF4-FFF2-40B4-BE49-F238E27FC236}">
                <a16:creationId xmlns:a16="http://schemas.microsoft.com/office/drawing/2014/main" id="{9C0900A0-B1F1-4926-BD7D-48F8EB549264}"/>
              </a:ext>
            </a:extLst>
          </p:cNvPr>
          <p:cNvSpPr txBox="1"/>
          <p:nvPr/>
        </p:nvSpPr>
        <p:spPr>
          <a:xfrm>
            <a:off x="1259632" y="4278821"/>
            <a:ext cx="8753029" cy="276999"/>
          </a:xfrm>
          <a:prstGeom prst="rect">
            <a:avLst/>
          </a:prstGeom>
          <a:noFill/>
        </p:spPr>
        <p:txBody>
          <a:bodyPr wrap="square" lIns="0" tIns="0" rIns="0" bIns="0" rtlCol="0">
            <a:spAutoFit/>
          </a:bodyPr>
          <a:lstStyle/>
          <a:p>
            <a:r>
              <a:rPr lang="en-US" sz="900" dirty="0"/>
              <a:t>This image is produced with permission of David </a:t>
            </a:r>
            <a:r>
              <a:rPr lang="en-US" sz="900" dirty="0" err="1"/>
              <a:t>Banisar</a:t>
            </a:r>
            <a:r>
              <a:rPr lang="en-US" sz="900" dirty="0"/>
              <a:t>. See https://www.researchgate.net/publication/256010224_National_Right_to_Information_Laws_Regulations_and_Initiatives_2017_Map</a:t>
            </a:r>
          </a:p>
        </p:txBody>
      </p:sp>
    </p:spTree>
    <p:extLst>
      <p:ext uri="{BB962C8B-B14F-4D97-AF65-F5344CB8AC3E}">
        <p14:creationId xmlns:p14="http://schemas.microsoft.com/office/powerpoint/2010/main" val="9747038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8289035" cy="907304"/>
          </a:xfrm>
        </p:spPr>
        <p:txBody>
          <a:bodyPr/>
          <a:lstStyle/>
          <a:p>
            <a:r>
              <a:rPr lang="en-GB" b="1" dirty="0">
                <a:solidFill>
                  <a:srgbClr val="FF0000"/>
                </a:solidFill>
              </a:rPr>
              <a:t>Activity: Mapping out the legislative and regulatory landscape</a:t>
            </a:r>
            <a:r>
              <a:rPr lang="en-GB" dirty="0">
                <a:solidFill>
                  <a:srgbClr val="FF0000"/>
                </a:solidFill>
              </a:rPr>
              <a:t>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18</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To map out the legislative context either for your organization or an organization you are familiar with. Consider:</a:t>
            </a:r>
          </a:p>
          <a:p>
            <a:endParaRPr lang="en-US" sz="2000" dirty="0"/>
          </a:p>
          <a:p>
            <a:pPr marL="342900" indent="-342900">
              <a:buFontTx/>
              <a:buChar char="-"/>
            </a:pPr>
            <a:r>
              <a:rPr lang="en-US" sz="2000" dirty="0"/>
              <a:t>What is the broad legislative context?</a:t>
            </a:r>
          </a:p>
          <a:p>
            <a:pPr marL="342900" indent="-342900">
              <a:buFontTx/>
              <a:buChar char="-"/>
            </a:pPr>
            <a:r>
              <a:rPr lang="en-US" sz="2000" dirty="0"/>
              <a:t>Who are the regulators?</a:t>
            </a:r>
          </a:p>
          <a:p>
            <a:pPr marL="342900" indent="-342900">
              <a:buFontTx/>
              <a:buChar char="-"/>
            </a:pPr>
            <a:r>
              <a:rPr lang="en-US" sz="2000" dirty="0"/>
              <a:t>How/where/why might AI be developed/deployed?</a:t>
            </a:r>
          </a:p>
          <a:p>
            <a:pPr marL="342900" indent="-342900">
              <a:buFontTx/>
              <a:buChar char="-"/>
            </a:pPr>
            <a:r>
              <a:rPr lang="en-US" sz="2000" dirty="0"/>
              <a:t>Who are the stakeholders?</a:t>
            </a:r>
          </a:p>
          <a:p>
            <a:pPr marL="342900" indent="-342900">
              <a:buFontTx/>
              <a:buChar char="-"/>
            </a:pPr>
            <a:r>
              <a:rPr lang="en-US" sz="2000" dirty="0"/>
              <a:t>What could be the benefits of AI in this context?</a:t>
            </a:r>
          </a:p>
          <a:p>
            <a:pPr marL="342900" indent="-342900">
              <a:buFontTx/>
              <a:buChar char="-"/>
            </a:pPr>
            <a:r>
              <a:rPr lang="en-US" sz="2000" dirty="0"/>
              <a:t>What might be the risks taking into account any issues around potential harm or damage or rights infringements? </a:t>
            </a:r>
            <a:endParaRPr lang="en-US" sz="2000" dirty="0">
              <a:cs typeface="Arial"/>
            </a:endParaRPr>
          </a:p>
          <a:p>
            <a:endParaRPr lang="en-US" dirty="0"/>
          </a:p>
          <a:p>
            <a:endParaRPr lang="en-US" dirty="0"/>
          </a:p>
          <a:p>
            <a:endParaRPr lang="en-US" dirty="0"/>
          </a:p>
          <a:p>
            <a:endParaRPr lang="en-US" dirty="0"/>
          </a:p>
        </p:txBody>
      </p:sp>
      <p:pic>
        <p:nvPicPr>
          <p:cNvPr id="15" name="Picture 14" descr="Bees working on a honeycomb">
            <a:extLst>
              <a:ext uri="{FF2B5EF4-FFF2-40B4-BE49-F238E27FC236}">
                <a16:creationId xmlns:a16="http://schemas.microsoft.com/office/drawing/2014/main" id="{391BEDAF-0034-49E9-ABA0-624DBA63EF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843558"/>
            <a:ext cx="3024336" cy="3399942"/>
          </a:xfrm>
          <a:prstGeom prst="rect">
            <a:avLst/>
          </a:prstGeom>
        </p:spPr>
      </p:pic>
    </p:spTree>
    <p:extLst>
      <p:ext uri="{BB962C8B-B14F-4D97-AF65-F5344CB8AC3E}">
        <p14:creationId xmlns:p14="http://schemas.microsoft.com/office/powerpoint/2010/main" val="1511572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1 -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19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421738" y="900000"/>
            <a:ext cx="8055014" cy="3044070"/>
          </a:xfrm>
          <a:prstGeom prst="rect">
            <a:avLst/>
          </a:prstGeom>
          <a:noFill/>
        </p:spPr>
        <p:txBody>
          <a:bodyPr wrap="square" lIns="0" tIns="0" rIns="0" bIns="0" rtlCol="0" anchor="t">
            <a:noAutofit/>
          </a:bodyPr>
          <a:lstStyle/>
          <a:p>
            <a:r>
              <a:rPr lang="en-GB" sz="2000" dirty="0">
                <a:ea typeface="+mn-lt"/>
                <a:cs typeface="+mn-lt"/>
              </a:rPr>
              <a:t>Read </a:t>
            </a:r>
            <a:r>
              <a:rPr lang="en-GB" sz="2000" b="1" dirty="0">
                <a:ea typeface="+mn-lt"/>
                <a:cs typeface="+mn-lt"/>
              </a:rPr>
              <a:t>Chapter 3</a:t>
            </a:r>
            <a:r>
              <a:rPr lang="en-GB" sz="2000" dirty="0">
                <a:ea typeface="+mn-lt"/>
                <a:cs typeface="+mn-lt"/>
              </a:rPr>
              <a:t> on ‘Who bears responsibility for the threats, risks, harms and wrongs posed by advanced digital technologies?’, in Yeung, K. ed. (2019) </a:t>
            </a:r>
            <a:r>
              <a:rPr lang="en-GB" sz="2000" i="1" dirty="0">
                <a:ea typeface="+mn-lt"/>
                <a:cs typeface="+mn-lt"/>
              </a:rPr>
              <a:t>Responsibility and AI</a:t>
            </a:r>
            <a:r>
              <a:rPr lang="en-GB" sz="2000" dirty="0">
                <a:ea typeface="+mn-lt"/>
                <a:cs typeface="+mn-lt"/>
              </a:rPr>
              <a:t>: a study of the implications of advanced digital technologies (including AI systems) for the concept of responsibility within a human rights framework. Strasbourg: Council of Europe. Available at: </a:t>
            </a:r>
            <a:r>
              <a:rPr lang="en-GB" sz="2000" dirty="0">
                <a:ea typeface="+mn-lt"/>
                <a:cs typeface="+mn-lt"/>
                <a:hlinkClick r:id="rId3"/>
              </a:rPr>
              <a:t>https://rm.coe.int/responsability-and-ai-en/168097d9c5</a:t>
            </a:r>
            <a:r>
              <a:rPr lang="en-GB" sz="2000" dirty="0">
                <a:ea typeface="+mn-lt"/>
                <a:cs typeface="+mn-lt"/>
              </a:rPr>
              <a:t> (Accessed 1 July 2021) </a:t>
            </a:r>
            <a:endParaRPr lang="en-GB" altLang="en-US" sz="2000" b="0" dirty="0">
              <a:cs typeface="Arial"/>
            </a:endParaRPr>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4678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2</a:t>
            </a:fld>
            <a:endParaRPr lang="en-GB"/>
          </a:p>
        </p:txBody>
      </p:sp>
      <p:sp>
        <p:nvSpPr>
          <p:cNvPr id="5" name="Title 4"/>
          <p:cNvSpPr>
            <a:spLocks noGrp="1"/>
          </p:cNvSpPr>
          <p:nvPr>
            <p:ph type="title"/>
          </p:nvPr>
        </p:nvSpPr>
        <p:spPr>
          <a:xfrm>
            <a:off x="308778" y="483518"/>
            <a:ext cx="8388472" cy="1910490"/>
          </a:xfrm>
        </p:spPr>
        <p:txBody>
          <a:bodyPr/>
          <a:lstStyle/>
          <a:p>
            <a:r>
              <a:rPr lang="en-GB" dirty="0"/>
              <a:t>Overview</a:t>
            </a:r>
            <a:br>
              <a:rPr lang="en-GB" dirty="0"/>
            </a:br>
            <a:br>
              <a:rPr lang="en-GB" dirty="0"/>
            </a:br>
            <a:endParaRPr lang="en-GB" dirty="0"/>
          </a:p>
        </p:txBody>
      </p:sp>
      <p:sp>
        <p:nvSpPr>
          <p:cNvPr id="15" name="Picture Placeholder 14"/>
          <p:cNvSpPr>
            <a:spLocks noGrp="1"/>
          </p:cNvSpPr>
          <p:nvPr>
            <p:ph type="pic" sz="quarter" idx="14"/>
          </p:nvPr>
        </p:nvSpPr>
        <p:spPr>
          <a:xfrm>
            <a:off x="308778" y="1131590"/>
            <a:ext cx="8280000" cy="28800"/>
          </a:xfrm>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2" name="TextBox 1">
            <a:extLst>
              <a:ext uri="{FF2B5EF4-FFF2-40B4-BE49-F238E27FC236}">
                <a16:creationId xmlns:a16="http://schemas.microsoft.com/office/drawing/2014/main" id="{0258B415-ED6C-4B38-A672-376ED139A0EE}"/>
              </a:ext>
            </a:extLst>
          </p:cNvPr>
          <p:cNvSpPr txBox="1"/>
          <p:nvPr/>
        </p:nvSpPr>
        <p:spPr>
          <a:xfrm>
            <a:off x="1619672" y="1438763"/>
            <a:ext cx="4896544" cy="2397768"/>
          </a:xfrm>
          <a:prstGeom prst="rect">
            <a:avLst/>
          </a:prstGeom>
          <a:noFill/>
        </p:spPr>
        <p:txBody>
          <a:bodyPr wrap="none" lIns="0" tIns="0" rIns="0" bIns="0" rtlCol="0" anchor="t">
            <a:noAutofit/>
          </a:bodyPr>
          <a:lstStyle/>
          <a:p>
            <a:pPr marL="342900" indent="-342900">
              <a:buFont typeface="Wingdings" panose="05000000000000000000" pitchFamily="2" charset="2"/>
              <a:buChar char="Ø"/>
            </a:pPr>
            <a:r>
              <a:rPr lang="en-GB" sz="2100" b="0" dirty="0">
                <a:latin typeface="+mj-lt"/>
                <a:cs typeface="Calibri"/>
              </a:rPr>
              <a:t>Accessibility</a:t>
            </a:r>
            <a:endParaRPr lang="en-US" dirty="0">
              <a:cs typeface="Calibri"/>
            </a:endParaRPr>
          </a:p>
          <a:p>
            <a:pPr marL="342900" indent="-342900">
              <a:buFont typeface="Wingdings" panose="05000000000000000000" pitchFamily="2" charset="2"/>
              <a:buChar char="Ø"/>
            </a:pPr>
            <a:endParaRPr lang="en-GB" sz="2100" b="0" dirty="0">
              <a:latin typeface="+mj-lt"/>
              <a:cs typeface="Calibri" panose="020F0502020204030204" pitchFamily="34" charset="0"/>
            </a:endParaRPr>
          </a:p>
          <a:p>
            <a:pPr marL="342900" indent="-342900">
              <a:buFont typeface="Wingdings" panose="05000000000000000000" pitchFamily="2" charset="2"/>
              <a:buChar char="Ø"/>
            </a:pPr>
            <a:r>
              <a:rPr lang="en-GB" sz="2100" dirty="0">
                <a:latin typeface="+mj-lt"/>
                <a:cs typeface="Calibri" panose="020F0502020204030204" pitchFamily="34" charset="0"/>
              </a:rPr>
              <a:t>Limitations</a:t>
            </a:r>
          </a:p>
          <a:p>
            <a:pPr marL="342900" indent="-342900">
              <a:buFont typeface="Wingdings" panose="05000000000000000000" pitchFamily="2" charset="2"/>
              <a:buChar char="Ø"/>
            </a:pPr>
            <a:endParaRPr lang="en-GB" sz="2100" b="0" dirty="0">
              <a:latin typeface="+mj-lt"/>
              <a:cs typeface="Calibri" panose="020F0502020204030204" pitchFamily="34" charset="0"/>
            </a:endParaRPr>
          </a:p>
          <a:p>
            <a:pPr marL="342900" indent="-342900">
              <a:buFont typeface="Wingdings" panose="05000000000000000000" pitchFamily="2" charset="2"/>
              <a:buChar char="Ø"/>
            </a:pPr>
            <a:r>
              <a:rPr lang="en-GB" sz="2100" b="0" dirty="0">
                <a:latin typeface="+mj-lt"/>
                <a:cs typeface="Calibri" panose="020F0502020204030204" pitchFamily="34" charset="0"/>
              </a:rPr>
              <a:t>Learning outcomes</a:t>
            </a:r>
          </a:p>
          <a:p>
            <a:pPr marL="342900" indent="-342900">
              <a:buFont typeface="Wingdings" panose="05000000000000000000" pitchFamily="2" charset="2"/>
              <a:buChar char="Ø"/>
            </a:pPr>
            <a:endParaRPr lang="en-GB" sz="2100" dirty="0">
              <a:latin typeface="+mj-lt"/>
              <a:cs typeface="Calibri"/>
            </a:endParaRPr>
          </a:p>
          <a:p>
            <a:pPr marL="342900" indent="-342900">
              <a:buFont typeface="Wingdings,Sans-Serif" panose="05000000000000000000" pitchFamily="2" charset="2"/>
              <a:buChar char="Ø"/>
            </a:pPr>
            <a:r>
              <a:rPr lang="en-GB" sz="2100" dirty="0">
                <a:latin typeface="+mj-lt"/>
                <a:cs typeface="Arial"/>
              </a:rPr>
              <a:t>Who we are</a:t>
            </a:r>
            <a:endParaRPr lang="en-US" sz="2100">
              <a:ea typeface="+mn-lt"/>
              <a:cs typeface="+mn-lt"/>
            </a:endParaRPr>
          </a:p>
          <a:p>
            <a:pPr marL="342900" indent="-342900">
              <a:buFont typeface="Wingdings,Sans-Serif" panose="05000000000000000000" pitchFamily="2" charset="2"/>
              <a:buChar char="Ø"/>
            </a:pPr>
            <a:endParaRPr lang="en-GB" sz="2100" dirty="0">
              <a:latin typeface="+mj-lt"/>
              <a:cs typeface="Arial"/>
            </a:endParaRPr>
          </a:p>
          <a:p>
            <a:pPr marL="342900" indent="-342900">
              <a:buFont typeface="Wingdings,Sans-Serif" panose="05000000000000000000" pitchFamily="2" charset="2"/>
              <a:buChar char="Ø"/>
            </a:pPr>
            <a:r>
              <a:rPr lang="en-GB" sz="2100" dirty="0">
                <a:latin typeface="+mj-lt"/>
                <a:cs typeface="Arial"/>
              </a:rPr>
              <a:t>What we will cover</a:t>
            </a:r>
            <a:endParaRPr lang="en-US" sz="2100" dirty="0">
              <a:ea typeface="+mn-lt"/>
              <a:cs typeface="+mn-lt"/>
            </a:endParaRPr>
          </a:p>
          <a:p>
            <a:endParaRPr lang="en-GB" sz="2100" dirty="0">
              <a:latin typeface="+mj-lt"/>
              <a:cs typeface="Arial"/>
            </a:endParaRPr>
          </a:p>
          <a:p>
            <a:endParaRPr lang="en-GB" sz="2100" dirty="0">
              <a:latin typeface="+mj-lt"/>
              <a:cs typeface="Calibri"/>
            </a:endParaRPr>
          </a:p>
          <a:p>
            <a:r>
              <a:rPr lang="en-GB" sz="2100" b="0" dirty="0">
                <a:latin typeface="+mj-lt"/>
                <a:cs typeface="Calibri" panose="020F0502020204030204" pitchFamily="34" charset="0"/>
              </a:rPr>
              <a:t> </a:t>
            </a:r>
          </a:p>
        </p:txBody>
      </p:sp>
      <p:sp>
        <p:nvSpPr>
          <p:cNvPr id="8" name="TextBox 7">
            <a:extLst>
              <a:ext uri="{FF2B5EF4-FFF2-40B4-BE49-F238E27FC236}">
                <a16:creationId xmlns:a16="http://schemas.microsoft.com/office/drawing/2014/main" id="{A12F965B-2278-4B15-85C5-FC42476E5A51}"/>
              </a:ext>
            </a:extLst>
          </p:cNvPr>
          <p:cNvSpPr txBox="1"/>
          <p:nvPr/>
        </p:nvSpPr>
        <p:spPr>
          <a:xfrm>
            <a:off x="1259632" y="4867200"/>
            <a:ext cx="1997968" cy="215444"/>
          </a:xfrm>
          <a:prstGeom prst="rect">
            <a:avLst/>
          </a:prstGeom>
          <a:noFill/>
        </p:spPr>
        <p:txBody>
          <a:bodyPr wrap="square">
            <a:spAutoFit/>
          </a:bodyPr>
          <a:lstStyle/>
          <a:p>
            <a:pPr>
              <a:spcAft>
                <a:spcPts val="600"/>
              </a:spcAft>
            </a:pPr>
            <a:r>
              <a:rPr lang="en-GB" sz="800" dirty="0"/>
              <a:t>Lomas &amp; Almeida 2021</a:t>
            </a:r>
          </a:p>
        </p:txBody>
      </p:sp>
    </p:spTree>
    <p:extLst>
      <p:ext uri="{BB962C8B-B14F-4D97-AF65-F5344CB8AC3E}">
        <p14:creationId xmlns:p14="http://schemas.microsoft.com/office/powerpoint/2010/main" val="348787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20</a:t>
            </a:fld>
            <a:endParaRPr lang="en-GB"/>
          </a:p>
        </p:txBody>
      </p:sp>
      <p:sp>
        <p:nvSpPr>
          <p:cNvPr id="5" name="Title 4"/>
          <p:cNvSpPr>
            <a:spLocks noGrp="1"/>
          </p:cNvSpPr>
          <p:nvPr>
            <p:ph type="title"/>
          </p:nvPr>
        </p:nvSpPr>
        <p:spPr>
          <a:xfrm>
            <a:off x="432000" y="987574"/>
            <a:ext cx="8280000" cy="1334426"/>
          </a:xfrm>
        </p:spPr>
        <p:txBody>
          <a:bodyPr/>
          <a:lstStyle/>
          <a:p>
            <a:r>
              <a:rPr lang="en-GB" dirty="0"/>
              <a:t>Part 2</a:t>
            </a:r>
            <a:br>
              <a:rPr lang="en-GB" dirty="0"/>
            </a:br>
            <a:br>
              <a:rPr lang="en-GB" dirty="0"/>
            </a:br>
            <a:r>
              <a:rPr lang="en-GB" dirty="0"/>
              <a:t>Personal Data Concepts:</a:t>
            </a:r>
            <a:br>
              <a:rPr lang="en-GB" dirty="0"/>
            </a:br>
            <a:r>
              <a:rPr lang="en-GB" dirty="0"/>
              <a:t>The GDPR and AI</a:t>
            </a:r>
            <a:br>
              <a:rPr lang="en-GB" dirty="0">
                <a:solidFill>
                  <a:schemeClr val="bg1"/>
                </a:solidFill>
              </a:rPr>
            </a:br>
            <a:endParaRPr lang="en-GB" dirty="0"/>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98816255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GDPR Principles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21</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extBox 6">
            <a:extLst>
              <a:ext uri="{FF2B5EF4-FFF2-40B4-BE49-F238E27FC236}">
                <a16:creationId xmlns:a16="http://schemas.microsoft.com/office/drawing/2014/main" id="{F2C6BE67-50A1-4BB3-A797-BCB693B63909}"/>
              </a:ext>
            </a:extLst>
          </p:cNvPr>
          <p:cNvSpPr txBox="1"/>
          <p:nvPr/>
        </p:nvSpPr>
        <p:spPr>
          <a:xfrm>
            <a:off x="316706" y="987856"/>
            <a:ext cx="6140450" cy="485775"/>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Processed lawfully, fairly and in a transparent manner  </a:t>
            </a:r>
          </a:p>
          <a:p>
            <a:pPr>
              <a:defRPr/>
            </a:pPr>
            <a:r>
              <a:rPr lang="en-GB" sz="1050" dirty="0">
                <a:solidFill>
                  <a:schemeClr val="bg1"/>
                </a:solidFill>
                <a:cs typeface="Georgia"/>
              </a:rPr>
              <a:t>("lawfulness, fairness and transparency”)</a:t>
            </a:r>
          </a:p>
        </p:txBody>
      </p:sp>
      <p:sp>
        <p:nvSpPr>
          <p:cNvPr id="8" name="TextBox 7">
            <a:extLst>
              <a:ext uri="{FF2B5EF4-FFF2-40B4-BE49-F238E27FC236}">
                <a16:creationId xmlns:a16="http://schemas.microsoft.com/office/drawing/2014/main" id="{4BE4F6AC-AD4E-4E53-BF77-34371FE0F3A3}"/>
              </a:ext>
            </a:extLst>
          </p:cNvPr>
          <p:cNvSpPr txBox="1"/>
          <p:nvPr/>
        </p:nvSpPr>
        <p:spPr>
          <a:xfrm>
            <a:off x="316706" y="1527606"/>
            <a:ext cx="6140450" cy="531813"/>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Collected for specified, explicit and legitimate purposes</a:t>
            </a:r>
            <a:r>
              <a:rPr lang="en-GB" dirty="0">
                <a:solidFill>
                  <a:schemeClr val="bg1"/>
                </a:solidFill>
                <a:cs typeface="Georgia"/>
              </a:rPr>
              <a:t> </a:t>
            </a:r>
          </a:p>
          <a:p>
            <a:pPr>
              <a:defRPr/>
            </a:pPr>
            <a:r>
              <a:rPr lang="en-GB" sz="1050" dirty="0">
                <a:solidFill>
                  <a:schemeClr val="bg1"/>
                </a:solidFill>
                <a:cs typeface="Georgia"/>
              </a:rPr>
              <a:t>(“purpose limitation”)</a:t>
            </a:r>
          </a:p>
        </p:txBody>
      </p:sp>
      <p:sp>
        <p:nvSpPr>
          <p:cNvPr id="9" name="TextBox 8">
            <a:extLst>
              <a:ext uri="{FF2B5EF4-FFF2-40B4-BE49-F238E27FC236}">
                <a16:creationId xmlns:a16="http://schemas.microsoft.com/office/drawing/2014/main" id="{4CF2906A-AB03-428C-A5EF-52325AB43E40}"/>
              </a:ext>
            </a:extLst>
          </p:cNvPr>
          <p:cNvSpPr txBox="1"/>
          <p:nvPr/>
        </p:nvSpPr>
        <p:spPr>
          <a:xfrm>
            <a:off x="316706" y="2057831"/>
            <a:ext cx="6140450" cy="531813"/>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Adequate, relevant and limited to what is necessary</a:t>
            </a:r>
            <a:r>
              <a:rPr lang="en-GB" dirty="0">
                <a:solidFill>
                  <a:schemeClr val="bg1"/>
                </a:solidFill>
                <a:cs typeface="Georgia"/>
              </a:rPr>
              <a:t> </a:t>
            </a:r>
          </a:p>
          <a:p>
            <a:pPr>
              <a:defRPr/>
            </a:pPr>
            <a:r>
              <a:rPr lang="en-GB" sz="1050" dirty="0">
                <a:solidFill>
                  <a:schemeClr val="bg1"/>
                </a:solidFill>
                <a:cs typeface="Georgia"/>
              </a:rPr>
              <a:t>(“data minimisation”)</a:t>
            </a:r>
          </a:p>
        </p:txBody>
      </p:sp>
      <p:sp>
        <p:nvSpPr>
          <p:cNvPr id="12" name="TextBox 11">
            <a:extLst>
              <a:ext uri="{FF2B5EF4-FFF2-40B4-BE49-F238E27FC236}">
                <a16:creationId xmlns:a16="http://schemas.microsoft.com/office/drawing/2014/main" id="{1E945A96-10A3-44E0-8913-DC3B9F43E42A}"/>
              </a:ext>
            </a:extLst>
          </p:cNvPr>
          <p:cNvSpPr txBox="1"/>
          <p:nvPr/>
        </p:nvSpPr>
        <p:spPr>
          <a:xfrm>
            <a:off x="316706" y="2569006"/>
            <a:ext cx="6140450" cy="484188"/>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Accurate and, where necessary, kept up to date</a:t>
            </a:r>
          </a:p>
          <a:p>
            <a:pPr>
              <a:defRPr/>
            </a:pPr>
            <a:r>
              <a:rPr lang="en-GB" sz="1050" dirty="0">
                <a:solidFill>
                  <a:schemeClr val="bg1"/>
                </a:solidFill>
                <a:cs typeface="Georgia"/>
              </a:rPr>
              <a:t>(“accuracy”)</a:t>
            </a:r>
          </a:p>
        </p:txBody>
      </p:sp>
      <p:sp>
        <p:nvSpPr>
          <p:cNvPr id="14" name="TextBox 13">
            <a:extLst>
              <a:ext uri="{FF2B5EF4-FFF2-40B4-BE49-F238E27FC236}">
                <a16:creationId xmlns:a16="http://schemas.microsoft.com/office/drawing/2014/main" id="{CDA35976-AE7D-405D-8CA0-5C50E6E968D8}"/>
              </a:ext>
            </a:extLst>
          </p:cNvPr>
          <p:cNvSpPr txBox="1"/>
          <p:nvPr/>
        </p:nvSpPr>
        <p:spPr>
          <a:xfrm>
            <a:off x="316706" y="3099231"/>
            <a:ext cx="6140450" cy="485775"/>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Kept in a form which identifies individuals for no longer than necessary </a:t>
            </a:r>
            <a:r>
              <a:rPr lang="en-GB" sz="1050" dirty="0">
                <a:solidFill>
                  <a:schemeClr val="bg1"/>
                </a:solidFill>
                <a:cs typeface="Georgia"/>
              </a:rPr>
              <a:t>(“storage limitation”)</a:t>
            </a:r>
          </a:p>
        </p:txBody>
      </p:sp>
      <p:sp>
        <p:nvSpPr>
          <p:cNvPr id="15" name="TextBox 14">
            <a:extLst>
              <a:ext uri="{FF2B5EF4-FFF2-40B4-BE49-F238E27FC236}">
                <a16:creationId xmlns:a16="http://schemas.microsoft.com/office/drawing/2014/main" id="{FE967A66-2315-4368-AD86-3DE6C17556DD}"/>
              </a:ext>
            </a:extLst>
          </p:cNvPr>
          <p:cNvSpPr txBox="1"/>
          <p:nvPr/>
        </p:nvSpPr>
        <p:spPr>
          <a:xfrm>
            <a:off x="316706" y="3648506"/>
            <a:ext cx="6140450" cy="484188"/>
          </a:xfrm>
          <a:prstGeom prst="rect">
            <a:avLst/>
          </a:prstGeom>
          <a:solidFill>
            <a:schemeClr val="accent2"/>
          </a:solidFill>
          <a:ln>
            <a:solidFill>
              <a:schemeClr val="bg1"/>
            </a:solidFill>
          </a:ln>
        </p:spPr>
        <p:txBody>
          <a:bodyPr>
            <a:spAutoFit/>
          </a:bodyPr>
          <a:lstStyle/>
          <a:p>
            <a:pPr>
              <a:defRPr/>
            </a:pPr>
            <a:r>
              <a:rPr lang="en-GB" sz="1500" dirty="0">
                <a:solidFill>
                  <a:schemeClr val="bg1"/>
                </a:solidFill>
                <a:cs typeface="Georgia"/>
              </a:rPr>
              <a:t>Processed in a manner that ensures appropriate security</a:t>
            </a:r>
          </a:p>
          <a:p>
            <a:pPr>
              <a:defRPr/>
            </a:pPr>
            <a:r>
              <a:rPr lang="en-GB" sz="1050" dirty="0">
                <a:solidFill>
                  <a:schemeClr val="bg1"/>
                </a:solidFill>
                <a:cs typeface="Georgia"/>
              </a:rPr>
              <a:t>(“integrity and confidentiality”)</a:t>
            </a:r>
          </a:p>
        </p:txBody>
      </p:sp>
      <p:sp>
        <p:nvSpPr>
          <p:cNvPr id="16" name="Content Placeholder 10">
            <a:extLst>
              <a:ext uri="{FF2B5EF4-FFF2-40B4-BE49-F238E27FC236}">
                <a16:creationId xmlns:a16="http://schemas.microsoft.com/office/drawing/2014/main" id="{AD94157B-219F-4CDC-9784-EFD30AC75EEB}"/>
              </a:ext>
            </a:extLst>
          </p:cNvPr>
          <p:cNvSpPr txBox="1">
            <a:spLocks noChangeArrowheads="1"/>
          </p:cNvSpPr>
          <p:nvPr/>
        </p:nvSpPr>
        <p:spPr bwMode="auto">
          <a:xfrm>
            <a:off x="3996000" y="712526"/>
            <a:ext cx="1318522" cy="1693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85800" indent="-22860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eaLnBrk="1" hangingPunct="1">
              <a:lnSpc>
                <a:spcPct val="90000"/>
              </a:lnSpc>
              <a:spcBef>
                <a:spcPts val="1000"/>
              </a:spcBef>
              <a:buClr>
                <a:srgbClr val="003E7E"/>
              </a:buClr>
              <a:buSzTx/>
              <a:buFont typeface="Proxima Nova Lt"/>
              <a:buNone/>
            </a:pPr>
            <a:r>
              <a:rPr lang="en-GB" altLang="en-US" sz="1100" b="1" dirty="0">
                <a:latin typeface="+mn-lt"/>
              </a:rPr>
              <a:t>Accountability</a:t>
            </a:r>
          </a:p>
          <a:p>
            <a:pPr eaLnBrk="1" hangingPunct="1">
              <a:lnSpc>
                <a:spcPct val="90000"/>
              </a:lnSpc>
              <a:spcBef>
                <a:spcPts val="1000"/>
              </a:spcBef>
              <a:buClr>
                <a:schemeClr val="tx2"/>
              </a:buClr>
              <a:buSzTx/>
              <a:buFont typeface="Proxima Nova Lt"/>
              <a:buNone/>
            </a:pPr>
            <a:endParaRPr lang="en-GB" altLang="en-US" sz="1100" dirty="0">
              <a:latin typeface="+mn-lt"/>
            </a:endParaRPr>
          </a:p>
        </p:txBody>
      </p:sp>
      <p:sp>
        <p:nvSpPr>
          <p:cNvPr id="17" name="Right Brace 16">
            <a:extLst>
              <a:ext uri="{FF2B5EF4-FFF2-40B4-BE49-F238E27FC236}">
                <a16:creationId xmlns:a16="http://schemas.microsoft.com/office/drawing/2014/main" id="{28C4FF95-3FAE-413A-B5FE-49A1E4043151}"/>
              </a:ext>
            </a:extLst>
          </p:cNvPr>
          <p:cNvSpPr/>
          <p:nvPr/>
        </p:nvSpPr>
        <p:spPr>
          <a:xfrm>
            <a:off x="6160293" y="683056"/>
            <a:ext cx="1079500" cy="3771900"/>
          </a:xfrm>
          <a:prstGeom prst="rightBrace">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8" name="Content Placeholder 10">
            <a:extLst>
              <a:ext uri="{FF2B5EF4-FFF2-40B4-BE49-F238E27FC236}">
                <a16:creationId xmlns:a16="http://schemas.microsoft.com/office/drawing/2014/main" id="{1811C66F-C7AC-4C24-80C2-2613674E664A}"/>
              </a:ext>
            </a:extLst>
          </p:cNvPr>
          <p:cNvSpPr txBox="1">
            <a:spLocks noChangeArrowheads="1"/>
          </p:cNvSpPr>
          <p:nvPr/>
        </p:nvSpPr>
        <p:spPr bwMode="auto">
          <a:xfrm>
            <a:off x="3996000" y="4229713"/>
            <a:ext cx="1165077"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85800" indent="-22860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a:lnSpc>
                <a:spcPct val="90000"/>
              </a:lnSpc>
              <a:spcBef>
                <a:spcPts val="1000"/>
              </a:spcBef>
              <a:buClr>
                <a:srgbClr val="003E7E"/>
              </a:buClr>
              <a:buSzTx/>
              <a:buNone/>
            </a:pPr>
            <a:r>
              <a:rPr lang="en-GB" altLang="en-US" sz="1100" b="1" dirty="0">
                <a:latin typeface="+mn-lt"/>
              </a:rPr>
              <a:t>Transparency</a:t>
            </a:r>
          </a:p>
          <a:p>
            <a:pPr algn="ctr" eaLnBrk="1" hangingPunct="1">
              <a:lnSpc>
                <a:spcPct val="90000"/>
              </a:lnSpc>
              <a:spcBef>
                <a:spcPts val="1000"/>
              </a:spcBef>
              <a:buClr>
                <a:schemeClr val="tx2"/>
              </a:buClr>
              <a:buSzTx/>
              <a:buFont typeface="Proxima Nova Lt"/>
              <a:buNone/>
            </a:pPr>
            <a:endParaRPr lang="en-GB" altLang="en-US" sz="2100" dirty="0"/>
          </a:p>
        </p:txBody>
      </p:sp>
      <p:sp>
        <p:nvSpPr>
          <p:cNvPr id="19" name="Content Placeholder 10">
            <a:extLst>
              <a:ext uri="{FF2B5EF4-FFF2-40B4-BE49-F238E27FC236}">
                <a16:creationId xmlns:a16="http://schemas.microsoft.com/office/drawing/2014/main" id="{D629B1D8-0148-415B-AE8B-803221B7C9FA}"/>
              </a:ext>
            </a:extLst>
          </p:cNvPr>
          <p:cNvSpPr txBox="1">
            <a:spLocks noChangeArrowheads="1"/>
          </p:cNvSpPr>
          <p:nvPr/>
        </p:nvSpPr>
        <p:spPr bwMode="auto">
          <a:xfrm>
            <a:off x="7343114" y="2323737"/>
            <a:ext cx="1370922" cy="5360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85800" indent="-22860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marL="1143000"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marL="1600200"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marL="2057400"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marL="25146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marL="29718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marL="34290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marL="3886200"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lnSpc>
                <a:spcPct val="90000"/>
              </a:lnSpc>
              <a:spcBef>
                <a:spcPts val="1000"/>
              </a:spcBef>
              <a:buClr>
                <a:srgbClr val="003E7E"/>
              </a:buClr>
              <a:buSzTx/>
              <a:buFont typeface="Proxima Nova Lt"/>
              <a:buNone/>
            </a:pPr>
            <a:r>
              <a:rPr lang="en-GB" altLang="en-US" sz="1400" b="1" dirty="0">
                <a:latin typeface="+mn-lt"/>
              </a:rPr>
              <a:t>Demonstrate compliance</a:t>
            </a:r>
          </a:p>
          <a:p>
            <a:pPr algn="ctr" eaLnBrk="1" hangingPunct="1">
              <a:lnSpc>
                <a:spcPct val="90000"/>
              </a:lnSpc>
              <a:spcBef>
                <a:spcPts val="1000"/>
              </a:spcBef>
              <a:buClr>
                <a:schemeClr val="tx2"/>
              </a:buClr>
              <a:buSzTx/>
              <a:buFont typeface="Proxima Nova Lt"/>
              <a:buNone/>
            </a:pPr>
            <a:endParaRPr lang="en-GB" altLang="en-US" sz="1400" b="1" dirty="0">
              <a:latin typeface="+mn-lt"/>
            </a:endParaRPr>
          </a:p>
        </p:txBody>
      </p:sp>
    </p:spTree>
    <p:extLst>
      <p:ext uri="{BB962C8B-B14F-4D97-AF65-F5344CB8AC3E}">
        <p14:creationId xmlns:p14="http://schemas.microsoft.com/office/powerpoint/2010/main" val="278195482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8032949" cy="907304"/>
          </a:xfrm>
        </p:spPr>
        <p:txBody>
          <a:bodyPr/>
          <a:lstStyle/>
          <a:p>
            <a:r>
              <a:rPr lang="en-US" altLang="en-US" dirty="0"/>
              <a:t>General Data Protection Regulation: special category data</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22</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Content Placeholder 2">
            <a:extLst>
              <a:ext uri="{FF2B5EF4-FFF2-40B4-BE49-F238E27FC236}">
                <a16:creationId xmlns:a16="http://schemas.microsoft.com/office/drawing/2014/main" id="{0C3327E8-1121-4D02-9EF8-FD2237D3C6D9}"/>
              </a:ext>
            </a:extLst>
          </p:cNvPr>
          <p:cNvSpPr txBox="1">
            <a:spLocks/>
          </p:cNvSpPr>
          <p:nvPr/>
        </p:nvSpPr>
        <p:spPr>
          <a:xfrm>
            <a:off x="427482" y="952720"/>
            <a:ext cx="3928619" cy="3239030"/>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a:lnSpc>
                <a:spcPct val="100000"/>
              </a:lnSpc>
              <a:buFont typeface="Arial" panose="020B0604020202020204" pitchFamily="34" charset="0"/>
              <a:buChar char="•"/>
            </a:pPr>
            <a:r>
              <a:rPr lang="en-GB" altLang="en-US" sz="2000" dirty="0"/>
              <a:t>racial or ethnic origin;</a:t>
            </a:r>
            <a:endParaRPr lang="en-US" altLang="en-US" sz="2000" dirty="0"/>
          </a:p>
          <a:p>
            <a:pPr marL="342900">
              <a:lnSpc>
                <a:spcPct val="100000"/>
              </a:lnSpc>
              <a:buFont typeface="Arial" panose="020B0604020202020204" pitchFamily="34" charset="0"/>
              <a:buChar char="•"/>
            </a:pPr>
            <a:r>
              <a:rPr lang="en-GB" altLang="en-US" sz="2000" dirty="0"/>
              <a:t>political opinions;</a:t>
            </a:r>
            <a:endParaRPr lang="en-US" altLang="en-US" sz="2000" dirty="0"/>
          </a:p>
          <a:p>
            <a:pPr marL="342900">
              <a:lnSpc>
                <a:spcPct val="100000"/>
              </a:lnSpc>
              <a:buFont typeface="Arial" panose="020B0604020202020204" pitchFamily="34" charset="0"/>
              <a:buChar char="•"/>
            </a:pPr>
            <a:r>
              <a:rPr lang="en-GB" altLang="en-US" sz="2000" dirty="0"/>
              <a:t>religious or philosophical beliefs;</a:t>
            </a:r>
            <a:endParaRPr lang="en-US" altLang="en-US" sz="2000" dirty="0"/>
          </a:p>
          <a:p>
            <a:pPr marL="342900">
              <a:lnSpc>
                <a:spcPct val="100000"/>
              </a:lnSpc>
              <a:buFont typeface="Arial" panose="020B0604020202020204" pitchFamily="34" charset="0"/>
              <a:buChar char="•"/>
            </a:pPr>
            <a:r>
              <a:rPr lang="en-GB" altLang="en-US" sz="2000" dirty="0"/>
              <a:t>trade union membership;</a:t>
            </a:r>
            <a:endParaRPr lang="en-US" altLang="en-US" sz="2000" dirty="0"/>
          </a:p>
          <a:p>
            <a:pPr marL="342900">
              <a:lnSpc>
                <a:spcPct val="100000"/>
              </a:lnSpc>
              <a:buFont typeface="Arial" panose="020B0604020202020204" pitchFamily="34" charset="0"/>
              <a:buChar char="•"/>
            </a:pPr>
            <a:r>
              <a:rPr lang="en-GB" altLang="en-US" sz="2000" dirty="0"/>
              <a:t>data concerning health or sex life and sexual orientation;</a:t>
            </a:r>
            <a:endParaRPr lang="en-US" altLang="en-US" sz="2000" dirty="0"/>
          </a:p>
          <a:p>
            <a:pPr marL="342900">
              <a:lnSpc>
                <a:spcPct val="100000"/>
              </a:lnSpc>
              <a:buFont typeface="Arial" panose="020B0604020202020204" pitchFamily="34" charset="0"/>
              <a:buChar char="•"/>
            </a:pPr>
            <a:r>
              <a:rPr lang="en-GB" altLang="en-US" sz="2000" dirty="0"/>
              <a:t>genetic data and biometric data when processed to uniquely identify a person</a:t>
            </a:r>
          </a:p>
        </p:txBody>
      </p:sp>
      <p:pic>
        <p:nvPicPr>
          <p:cNvPr id="8" name="Content Placeholder 12" descr="Cut-out symbol of transgender">
            <a:extLst>
              <a:ext uri="{FF2B5EF4-FFF2-40B4-BE49-F238E27FC236}">
                <a16:creationId xmlns:a16="http://schemas.microsoft.com/office/drawing/2014/main" id="{7D9C6938-EBD2-4539-B1FA-7A16E5B50C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5856" y="1023684"/>
            <a:ext cx="3636144" cy="2980327"/>
          </a:xfrm>
          <a:prstGeom prst="rect">
            <a:avLst/>
          </a:prstGeom>
        </p:spPr>
      </p:pic>
    </p:spTree>
    <p:extLst>
      <p:ext uri="{BB962C8B-B14F-4D97-AF65-F5344CB8AC3E}">
        <p14:creationId xmlns:p14="http://schemas.microsoft.com/office/powerpoint/2010/main" val="520481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Processing</a:t>
            </a:r>
          </a:p>
        </p:txBody>
      </p:sp>
      <p:sp>
        <p:nvSpPr>
          <p:cNvPr id="5" name="Slide Number Placeholder 4"/>
          <p:cNvSpPr>
            <a:spLocks noGrp="1"/>
          </p:cNvSpPr>
          <p:nvPr>
            <p:ph type="sldNum" sz="quarter" idx="12"/>
          </p:nvPr>
        </p:nvSpPr>
        <p:spPr/>
        <p:txBody>
          <a:bodyPr/>
          <a:lstStyle/>
          <a:p>
            <a:fld id="{0B868178-02AE-42FC-958D-6B8F13B60175}" type="slidenum">
              <a:rPr lang="en-GB" smtClean="0"/>
              <a:pPr/>
              <a:t>23</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A8DEE5E7-97FD-4BD3-9FDA-EB9366535497}"/>
              </a:ext>
            </a:extLst>
          </p:cNvPr>
          <p:cNvSpPr txBox="1">
            <a:spLocks/>
          </p:cNvSpPr>
          <p:nvPr/>
        </p:nvSpPr>
        <p:spPr>
          <a:xfrm>
            <a:off x="427482" y="710898"/>
            <a:ext cx="5008613" cy="126541"/>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r>
              <a:rPr lang="en-GB" dirty="0"/>
              <a:t>All processing needs a legal basis</a:t>
            </a:r>
          </a:p>
        </p:txBody>
      </p:sp>
      <p:sp>
        <p:nvSpPr>
          <p:cNvPr id="8" name="Rectangle 7">
            <a:extLst>
              <a:ext uri="{FF2B5EF4-FFF2-40B4-BE49-F238E27FC236}">
                <a16:creationId xmlns:a16="http://schemas.microsoft.com/office/drawing/2014/main" id="{A0590668-F909-4D75-855E-FB4A3FF2DDC4}"/>
              </a:ext>
            </a:extLst>
          </p:cNvPr>
          <p:cNvSpPr/>
          <p:nvPr/>
        </p:nvSpPr>
        <p:spPr>
          <a:xfrm>
            <a:off x="1557277" y="2566400"/>
            <a:ext cx="1710116" cy="553998"/>
          </a:xfrm>
          <a:prstGeom prst="rect">
            <a:avLst/>
          </a:prstGeom>
          <a:solidFill>
            <a:srgbClr val="00B0F0"/>
          </a:solidFill>
        </p:spPr>
        <p:txBody>
          <a:bodyPr wrap="square">
            <a:spAutoFit/>
          </a:bodyPr>
          <a:lstStyle/>
          <a:p>
            <a:pPr algn="ctr">
              <a:defRPr/>
            </a:pPr>
            <a:endParaRPr lang="en-GB" sz="1000" dirty="0">
              <a:solidFill>
                <a:schemeClr val="bg1"/>
              </a:solidFill>
            </a:endParaRPr>
          </a:p>
          <a:p>
            <a:pPr algn="ctr">
              <a:defRPr/>
            </a:pPr>
            <a:r>
              <a:rPr lang="en-GB" sz="1000" dirty="0">
                <a:solidFill>
                  <a:schemeClr val="bg1"/>
                </a:solidFill>
              </a:rPr>
              <a:t>Performance of a contract</a:t>
            </a:r>
          </a:p>
          <a:p>
            <a:pPr algn="ctr">
              <a:defRPr/>
            </a:pPr>
            <a:endParaRPr lang="en-GB" sz="1000" dirty="0">
              <a:solidFill>
                <a:schemeClr val="bg1"/>
              </a:solidFill>
            </a:endParaRPr>
          </a:p>
        </p:txBody>
      </p:sp>
      <p:sp>
        <p:nvSpPr>
          <p:cNvPr id="9" name="Rectangle 8">
            <a:extLst>
              <a:ext uri="{FF2B5EF4-FFF2-40B4-BE49-F238E27FC236}">
                <a16:creationId xmlns:a16="http://schemas.microsoft.com/office/drawing/2014/main" id="{DACF74E9-CA8D-4024-AC0C-89073AF04443}"/>
              </a:ext>
            </a:extLst>
          </p:cNvPr>
          <p:cNvSpPr/>
          <p:nvPr/>
        </p:nvSpPr>
        <p:spPr>
          <a:xfrm>
            <a:off x="1551670" y="1899527"/>
            <a:ext cx="1749849" cy="553998"/>
          </a:xfrm>
          <a:prstGeom prst="rect">
            <a:avLst/>
          </a:prstGeom>
          <a:solidFill>
            <a:srgbClr val="00B0F0"/>
          </a:solidFill>
        </p:spPr>
        <p:txBody>
          <a:bodyPr wrap="square">
            <a:spAutoFit/>
          </a:bodyPr>
          <a:lstStyle/>
          <a:p>
            <a:pPr algn="ctr">
              <a:defRPr/>
            </a:pPr>
            <a:endParaRPr lang="en-GB" sz="1000" dirty="0">
              <a:solidFill>
                <a:schemeClr val="bg1"/>
              </a:solidFill>
            </a:endParaRPr>
          </a:p>
          <a:p>
            <a:pPr algn="ctr">
              <a:defRPr/>
            </a:pPr>
            <a:r>
              <a:rPr lang="en-GB" sz="1000" dirty="0">
                <a:solidFill>
                  <a:schemeClr val="bg1"/>
                </a:solidFill>
              </a:rPr>
              <a:t>Legitimate interests</a:t>
            </a:r>
          </a:p>
          <a:p>
            <a:pPr algn="ctr">
              <a:defRPr/>
            </a:pPr>
            <a:endParaRPr lang="en-GB" sz="1000" dirty="0">
              <a:solidFill>
                <a:schemeClr val="bg1"/>
              </a:solidFill>
            </a:endParaRPr>
          </a:p>
        </p:txBody>
      </p:sp>
      <p:sp>
        <p:nvSpPr>
          <p:cNvPr id="12" name="Rectangle 19">
            <a:extLst>
              <a:ext uri="{FF2B5EF4-FFF2-40B4-BE49-F238E27FC236}">
                <a16:creationId xmlns:a16="http://schemas.microsoft.com/office/drawing/2014/main" id="{C9A165A7-D65C-41CF-8C9D-A60E11B31D20}"/>
              </a:ext>
            </a:extLst>
          </p:cNvPr>
          <p:cNvSpPr>
            <a:spLocks noChangeArrowheads="1"/>
          </p:cNvSpPr>
          <p:nvPr/>
        </p:nvSpPr>
        <p:spPr bwMode="auto">
          <a:xfrm>
            <a:off x="418806" y="3212160"/>
            <a:ext cx="2848587" cy="55399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Compliance with a legal obligation</a:t>
            </a:r>
          </a:p>
          <a:p>
            <a:pPr algn="ctr"/>
            <a:endParaRPr lang="en-GB" altLang="en-US" sz="1000" dirty="0">
              <a:solidFill>
                <a:schemeClr val="bg1"/>
              </a:solidFill>
              <a:latin typeface="+mn-lt"/>
            </a:endParaRPr>
          </a:p>
        </p:txBody>
      </p:sp>
      <p:sp>
        <p:nvSpPr>
          <p:cNvPr id="14" name="Rectangle 21">
            <a:extLst>
              <a:ext uri="{FF2B5EF4-FFF2-40B4-BE49-F238E27FC236}">
                <a16:creationId xmlns:a16="http://schemas.microsoft.com/office/drawing/2014/main" id="{5E819E60-6F28-4C32-9A27-83B2F3BC70D5}"/>
              </a:ext>
            </a:extLst>
          </p:cNvPr>
          <p:cNvSpPr>
            <a:spLocks noChangeArrowheads="1"/>
          </p:cNvSpPr>
          <p:nvPr/>
        </p:nvSpPr>
        <p:spPr bwMode="auto">
          <a:xfrm>
            <a:off x="431766" y="2566400"/>
            <a:ext cx="1033063" cy="55399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Vital interests</a:t>
            </a:r>
          </a:p>
          <a:p>
            <a:pPr algn="ctr"/>
            <a:endParaRPr lang="en-GB" altLang="en-US" sz="1000" dirty="0">
              <a:solidFill>
                <a:schemeClr val="bg1"/>
              </a:solidFill>
              <a:latin typeface="+mn-lt"/>
            </a:endParaRPr>
          </a:p>
        </p:txBody>
      </p:sp>
      <p:sp>
        <p:nvSpPr>
          <p:cNvPr id="15" name="Content Placeholder 2">
            <a:extLst>
              <a:ext uri="{FF2B5EF4-FFF2-40B4-BE49-F238E27FC236}">
                <a16:creationId xmlns:a16="http://schemas.microsoft.com/office/drawing/2014/main" id="{DB6F16F3-73C9-4E10-B000-41EBEF78904C}"/>
              </a:ext>
            </a:extLst>
          </p:cNvPr>
          <p:cNvSpPr txBox="1">
            <a:spLocks/>
          </p:cNvSpPr>
          <p:nvPr/>
        </p:nvSpPr>
        <p:spPr>
          <a:xfrm>
            <a:off x="412792" y="1349246"/>
            <a:ext cx="4396925" cy="650347"/>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en-GB" altLang="en-US" dirty="0"/>
              <a:t>processing personal data...</a:t>
            </a:r>
          </a:p>
          <a:p>
            <a:pPr>
              <a:buFont typeface="Wingdings" pitchFamily="2" charset="2"/>
              <a:buNone/>
            </a:pPr>
            <a:endParaRPr lang="en-GB" altLang="en-US" dirty="0">
              <a:solidFill>
                <a:schemeClr val="bg1"/>
              </a:solidFill>
              <a:latin typeface="Bradley Hand ITC" panose="03070402050302030203" pitchFamily="66" charset="77"/>
            </a:endParaRPr>
          </a:p>
          <a:p>
            <a:pPr>
              <a:buFont typeface="Wingdings" pitchFamily="2" charset="2"/>
              <a:buNone/>
            </a:pPr>
            <a:endParaRPr lang="en-GB" altLang="en-US" dirty="0">
              <a:solidFill>
                <a:schemeClr val="bg1"/>
              </a:solidFill>
              <a:latin typeface="Bradley Hand ITC" panose="03070402050302030203" pitchFamily="66" charset="77"/>
            </a:endParaRPr>
          </a:p>
        </p:txBody>
      </p:sp>
      <p:sp>
        <p:nvSpPr>
          <p:cNvPr id="16" name="TextBox 15">
            <a:extLst>
              <a:ext uri="{FF2B5EF4-FFF2-40B4-BE49-F238E27FC236}">
                <a16:creationId xmlns:a16="http://schemas.microsoft.com/office/drawing/2014/main" id="{E0B07ACE-5846-4684-A00B-82E1C9C30938}"/>
              </a:ext>
            </a:extLst>
          </p:cNvPr>
          <p:cNvSpPr txBox="1"/>
          <p:nvPr/>
        </p:nvSpPr>
        <p:spPr>
          <a:xfrm>
            <a:off x="440246" y="1899527"/>
            <a:ext cx="956775" cy="553998"/>
          </a:xfrm>
          <a:prstGeom prst="rect">
            <a:avLst/>
          </a:prstGeom>
          <a:solidFill>
            <a:srgbClr val="00B0F0"/>
          </a:solidFill>
        </p:spPr>
        <p:txBody>
          <a:bodyPr wrap="square">
            <a:spAutoFit/>
          </a:bodyPr>
          <a:lstStyle/>
          <a:p>
            <a:pPr>
              <a:defRPr/>
            </a:pPr>
            <a:endParaRPr lang="en-GB" sz="1000" dirty="0">
              <a:solidFill>
                <a:schemeClr val="bg1"/>
              </a:solidFill>
            </a:endParaRPr>
          </a:p>
          <a:p>
            <a:pPr algn="ctr">
              <a:defRPr/>
            </a:pPr>
            <a:r>
              <a:rPr lang="en-GB" sz="1000" dirty="0">
                <a:solidFill>
                  <a:schemeClr val="bg1"/>
                </a:solidFill>
              </a:rPr>
              <a:t>Consent</a:t>
            </a:r>
          </a:p>
          <a:p>
            <a:pPr>
              <a:defRPr/>
            </a:pPr>
            <a:endParaRPr lang="en-GB" sz="1000" dirty="0">
              <a:solidFill>
                <a:schemeClr val="bg1"/>
              </a:solidFill>
            </a:endParaRPr>
          </a:p>
        </p:txBody>
      </p:sp>
      <p:sp>
        <p:nvSpPr>
          <p:cNvPr id="17" name="Rectangle 23">
            <a:extLst>
              <a:ext uri="{FF2B5EF4-FFF2-40B4-BE49-F238E27FC236}">
                <a16:creationId xmlns:a16="http://schemas.microsoft.com/office/drawing/2014/main" id="{3083130C-B805-40E2-A9D5-C07196F3EEEB}"/>
              </a:ext>
            </a:extLst>
          </p:cNvPr>
          <p:cNvSpPr>
            <a:spLocks noChangeArrowheads="1"/>
          </p:cNvSpPr>
          <p:nvPr/>
        </p:nvSpPr>
        <p:spPr bwMode="auto">
          <a:xfrm>
            <a:off x="412793" y="3867165"/>
            <a:ext cx="2848586" cy="55399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Public interest</a:t>
            </a:r>
          </a:p>
          <a:p>
            <a:pPr algn="ctr"/>
            <a:endParaRPr lang="en-GB" altLang="en-US" sz="1000" dirty="0">
              <a:solidFill>
                <a:schemeClr val="bg1"/>
              </a:solidFill>
              <a:latin typeface="+mn-lt"/>
            </a:endParaRPr>
          </a:p>
        </p:txBody>
      </p:sp>
      <p:sp>
        <p:nvSpPr>
          <p:cNvPr id="18" name="Rectangle 9">
            <a:extLst>
              <a:ext uri="{FF2B5EF4-FFF2-40B4-BE49-F238E27FC236}">
                <a16:creationId xmlns:a16="http://schemas.microsoft.com/office/drawing/2014/main" id="{C84C54BE-B5A8-457A-8C46-AB6600E8ED64}"/>
              </a:ext>
            </a:extLst>
          </p:cNvPr>
          <p:cNvSpPr>
            <a:spLocks noChangeArrowheads="1"/>
          </p:cNvSpPr>
          <p:nvPr/>
        </p:nvSpPr>
        <p:spPr bwMode="auto">
          <a:xfrm>
            <a:off x="5942830" y="2565295"/>
            <a:ext cx="2958430" cy="55399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GB" altLang="en-US" sz="1000" dirty="0">
              <a:solidFill>
                <a:schemeClr val="bg1"/>
              </a:solidFill>
              <a:latin typeface="+mn-lt"/>
            </a:endParaRPr>
          </a:p>
          <a:p>
            <a:pPr algn="ctr"/>
            <a:r>
              <a:rPr lang="en-GB" altLang="en-US" sz="1000" dirty="0">
                <a:solidFill>
                  <a:schemeClr val="bg1"/>
                </a:solidFill>
                <a:latin typeface="+mn-lt"/>
              </a:rPr>
              <a:t>Preventative or occupational medicine</a:t>
            </a:r>
          </a:p>
          <a:p>
            <a:endParaRPr lang="en-GB" altLang="en-US" sz="1000" dirty="0">
              <a:solidFill>
                <a:schemeClr val="bg1"/>
              </a:solidFill>
              <a:latin typeface="+mn-lt"/>
            </a:endParaRPr>
          </a:p>
        </p:txBody>
      </p:sp>
      <p:sp>
        <p:nvSpPr>
          <p:cNvPr id="19" name="Rectangle 10">
            <a:extLst>
              <a:ext uri="{FF2B5EF4-FFF2-40B4-BE49-F238E27FC236}">
                <a16:creationId xmlns:a16="http://schemas.microsoft.com/office/drawing/2014/main" id="{72A2524D-4057-418C-9450-7A1AF609F3CC}"/>
              </a:ext>
            </a:extLst>
          </p:cNvPr>
          <p:cNvSpPr>
            <a:spLocks noChangeArrowheads="1"/>
          </p:cNvSpPr>
          <p:nvPr/>
        </p:nvSpPr>
        <p:spPr bwMode="auto">
          <a:xfrm>
            <a:off x="6215811" y="1888464"/>
            <a:ext cx="2685449" cy="55399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Legal claims or courts</a:t>
            </a:r>
          </a:p>
          <a:p>
            <a:pPr algn="ctr"/>
            <a:endParaRPr lang="en-GB" altLang="en-US" sz="1000" dirty="0">
              <a:solidFill>
                <a:schemeClr val="bg1"/>
              </a:solidFill>
              <a:latin typeface="+mn-lt"/>
            </a:endParaRPr>
          </a:p>
        </p:txBody>
      </p:sp>
      <p:sp>
        <p:nvSpPr>
          <p:cNvPr id="20" name="Rectangle 11">
            <a:extLst>
              <a:ext uri="{FF2B5EF4-FFF2-40B4-BE49-F238E27FC236}">
                <a16:creationId xmlns:a16="http://schemas.microsoft.com/office/drawing/2014/main" id="{02A61673-42DB-4DC0-84D4-5B1DBAF6CEBF}"/>
              </a:ext>
            </a:extLst>
          </p:cNvPr>
          <p:cNvSpPr>
            <a:spLocks noChangeArrowheads="1"/>
          </p:cNvSpPr>
          <p:nvPr/>
        </p:nvSpPr>
        <p:spPr bwMode="auto">
          <a:xfrm>
            <a:off x="7106129" y="3210117"/>
            <a:ext cx="1781636" cy="55399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Made public by data subject</a:t>
            </a:r>
          </a:p>
          <a:p>
            <a:pPr algn="ctr"/>
            <a:endParaRPr lang="en-GB" altLang="en-US" sz="1000" dirty="0">
              <a:solidFill>
                <a:schemeClr val="bg1"/>
              </a:solidFill>
              <a:latin typeface="+mn-lt"/>
            </a:endParaRPr>
          </a:p>
        </p:txBody>
      </p:sp>
      <p:sp>
        <p:nvSpPr>
          <p:cNvPr id="21" name="Rectangle 12">
            <a:extLst>
              <a:ext uri="{FF2B5EF4-FFF2-40B4-BE49-F238E27FC236}">
                <a16:creationId xmlns:a16="http://schemas.microsoft.com/office/drawing/2014/main" id="{D251CE9F-AC9F-4FC0-A732-85FCAD27DAFE}"/>
              </a:ext>
            </a:extLst>
          </p:cNvPr>
          <p:cNvSpPr>
            <a:spLocks noChangeArrowheads="1"/>
          </p:cNvSpPr>
          <p:nvPr/>
        </p:nvSpPr>
        <p:spPr bwMode="auto">
          <a:xfrm>
            <a:off x="6801850" y="3854939"/>
            <a:ext cx="2085914" cy="55399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Substantial public interest </a:t>
            </a:r>
          </a:p>
          <a:p>
            <a:pPr algn="ctr"/>
            <a:endParaRPr lang="en-GB" altLang="en-US" sz="1000" dirty="0">
              <a:solidFill>
                <a:schemeClr val="bg1"/>
              </a:solidFill>
              <a:latin typeface="+mn-lt"/>
            </a:endParaRPr>
          </a:p>
        </p:txBody>
      </p:sp>
      <p:sp>
        <p:nvSpPr>
          <p:cNvPr id="22" name="Rectangle 21">
            <a:extLst>
              <a:ext uri="{FF2B5EF4-FFF2-40B4-BE49-F238E27FC236}">
                <a16:creationId xmlns:a16="http://schemas.microsoft.com/office/drawing/2014/main" id="{BAAC2D3C-88F0-4879-BA59-C0474FDFB012}"/>
              </a:ext>
            </a:extLst>
          </p:cNvPr>
          <p:cNvSpPr/>
          <p:nvPr/>
        </p:nvSpPr>
        <p:spPr>
          <a:xfrm>
            <a:off x="4775701" y="3206552"/>
            <a:ext cx="2244571" cy="553998"/>
          </a:xfrm>
          <a:prstGeom prst="rect">
            <a:avLst/>
          </a:prstGeom>
          <a:solidFill>
            <a:srgbClr val="FFC000"/>
          </a:solidFill>
        </p:spPr>
        <p:txBody>
          <a:bodyPr wrap="square">
            <a:spAutoFit/>
          </a:bodyPr>
          <a:lstStyle/>
          <a:p>
            <a:pPr algn="ctr">
              <a:defRPr/>
            </a:pPr>
            <a:endParaRPr lang="en-GB" sz="1000" dirty="0">
              <a:solidFill>
                <a:schemeClr val="bg1"/>
              </a:solidFill>
            </a:endParaRPr>
          </a:p>
          <a:p>
            <a:pPr algn="ctr">
              <a:defRPr/>
            </a:pPr>
            <a:r>
              <a:rPr lang="en-GB" sz="1000" dirty="0">
                <a:solidFill>
                  <a:schemeClr val="bg1"/>
                </a:solidFill>
              </a:rPr>
              <a:t>Employment law obligation</a:t>
            </a:r>
          </a:p>
          <a:p>
            <a:pPr algn="ctr">
              <a:defRPr/>
            </a:pPr>
            <a:endParaRPr lang="en-GB" sz="1000" dirty="0">
              <a:solidFill>
                <a:schemeClr val="bg1"/>
              </a:solidFill>
            </a:endParaRPr>
          </a:p>
        </p:txBody>
      </p:sp>
      <p:sp>
        <p:nvSpPr>
          <p:cNvPr id="23" name="Rectangle 14">
            <a:extLst>
              <a:ext uri="{FF2B5EF4-FFF2-40B4-BE49-F238E27FC236}">
                <a16:creationId xmlns:a16="http://schemas.microsoft.com/office/drawing/2014/main" id="{7598729D-124D-445E-9E91-792290266926}"/>
              </a:ext>
            </a:extLst>
          </p:cNvPr>
          <p:cNvSpPr>
            <a:spLocks noChangeArrowheads="1"/>
          </p:cNvSpPr>
          <p:nvPr/>
        </p:nvSpPr>
        <p:spPr bwMode="auto">
          <a:xfrm>
            <a:off x="4776074" y="3847809"/>
            <a:ext cx="1919926" cy="55399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000" dirty="0">
              <a:solidFill>
                <a:schemeClr val="bg1"/>
              </a:solidFill>
              <a:latin typeface="+mn-lt"/>
            </a:endParaRPr>
          </a:p>
          <a:p>
            <a:pPr algn="ctr"/>
            <a:r>
              <a:rPr lang="en-GB" altLang="en-US" sz="1000" dirty="0">
                <a:solidFill>
                  <a:schemeClr val="bg1"/>
                </a:solidFill>
                <a:latin typeface="+mn-lt"/>
              </a:rPr>
              <a:t>Archiving, research, statistics</a:t>
            </a:r>
          </a:p>
          <a:p>
            <a:pPr algn="ctr"/>
            <a:endParaRPr lang="en-GB" altLang="en-US" sz="1000" dirty="0">
              <a:solidFill>
                <a:schemeClr val="bg1"/>
              </a:solidFill>
              <a:latin typeface="+mn-lt"/>
            </a:endParaRPr>
          </a:p>
        </p:txBody>
      </p:sp>
      <p:sp>
        <p:nvSpPr>
          <p:cNvPr id="24" name="Content Placeholder 2">
            <a:extLst>
              <a:ext uri="{FF2B5EF4-FFF2-40B4-BE49-F238E27FC236}">
                <a16:creationId xmlns:a16="http://schemas.microsoft.com/office/drawing/2014/main" id="{3DB1B603-35D1-44C2-94C1-DC114FC7F464}"/>
              </a:ext>
            </a:extLst>
          </p:cNvPr>
          <p:cNvSpPr txBox="1">
            <a:spLocks/>
          </p:cNvSpPr>
          <p:nvPr/>
        </p:nvSpPr>
        <p:spPr>
          <a:xfrm>
            <a:off x="4940803" y="1349244"/>
            <a:ext cx="4396929" cy="650349"/>
          </a:xfrm>
          <a:prstGeom prst="rect">
            <a:avLst/>
          </a:prstGeom>
        </p:spPr>
        <p:txBody>
          <a:bodyPr vert="horz" lIns="0" tIns="0" rIns="0" bIns="0" rtlCol="0" anchor="t" anchorCtr="0">
            <a:noAutofit/>
          </a:bodyPr>
          <a:lstStyle>
            <a:lvl1pPr marL="0" indent="0" algn="l" defTabSz="914400" rtl="0" eaLnBrk="1" latinLnBrk="0" hangingPunct="1">
              <a:spcBef>
                <a:spcPts val="0"/>
              </a:spcBef>
              <a:spcAft>
                <a:spcPts val="0"/>
              </a:spcAft>
              <a:buFont typeface="Arial" panose="020B0604020202020204" pitchFamily="34" charset="0"/>
              <a:buNone/>
              <a:defRPr sz="1300" b="1"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1300" kern="1200">
                <a:solidFill>
                  <a:schemeClr val="tx1"/>
                </a:solidFill>
                <a:latin typeface="+mn-lt"/>
                <a:ea typeface="+mn-ea"/>
                <a:cs typeface="+mn-cs"/>
              </a:defRPr>
            </a:lvl2pPr>
            <a:lvl3pPr marL="432000" indent="-180000" algn="l" defTabSz="914400" rtl="0" eaLnBrk="1" latinLnBrk="0" hangingPunct="1">
              <a:spcBef>
                <a:spcPts val="0"/>
              </a:spcBef>
              <a:spcAft>
                <a:spcPts val="0"/>
              </a:spcAft>
              <a:buFont typeface="Arial" panose="020B0604020202020204" pitchFamily="34" charset="0"/>
              <a:buChar char="–"/>
              <a:defRPr sz="1300" kern="1200">
                <a:solidFill>
                  <a:schemeClr val="tx1"/>
                </a:solidFill>
                <a:latin typeface="+mn-lt"/>
                <a:ea typeface="+mn-ea"/>
                <a:cs typeface="+mn-cs"/>
              </a:defRPr>
            </a:lvl3pPr>
            <a:lvl4pPr marL="864000" indent="-180000" algn="l" defTabSz="914400" rtl="0" eaLnBrk="1" latinLnBrk="0" hangingPunct="1">
              <a:spcBef>
                <a:spcPts val="0"/>
              </a:spcBef>
              <a:spcAft>
                <a:spcPts val="0"/>
              </a:spcAft>
              <a:buFont typeface="Arial" panose="020B0604020202020204" pitchFamily="34" charset="0"/>
              <a:buChar char="–"/>
              <a:defRPr sz="1300" kern="1200">
                <a:solidFill>
                  <a:schemeClr val="tx1"/>
                </a:solidFill>
                <a:latin typeface="+mn-lt"/>
                <a:ea typeface="+mn-ea"/>
                <a:cs typeface="+mn-cs"/>
              </a:defRPr>
            </a:lvl4pPr>
            <a:lvl5pPr marL="1296000" indent="-180000" algn="l" defTabSz="914400" rtl="0" eaLnBrk="1" latinLnBrk="0" hangingPunct="1">
              <a:spcBef>
                <a:spcPts val="0"/>
              </a:spcBef>
              <a:spcAft>
                <a:spcPts val="0"/>
              </a:spcAft>
              <a:buFont typeface="Arial" panose="020B0604020202020204" pitchFamily="34" charset="0"/>
              <a:buChar char="–"/>
              <a:defRPr sz="1300" kern="1200">
                <a:solidFill>
                  <a:schemeClr val="tx1"/>
                </a:solidFill>
                <a:latin typeface="+mn-lt"/>
                <a:ea typeface="+mn-ea"/>
                <a:cs typeface="+mn-cs"/>
              </a:defRPr>
            </a:lvl5pPr>
            <a:lvl6pPr marL="1728000" indent="-180000" algn="l" defTabSz="914400" rtl="0" eaLnBrk="1" latinLnBrk="0" hangingPunct="1">
              <a:spcBef>
                <a:spcPts val="0"/>
              </a:spcBef>
              <a:buFont typeface="Arial" panose="020B0604020202020204" pitchFamily="34" charset="0"/>
              <a:buChar char="–"/>
              <a:defRPr sz="1300" kern="1200" baseline="0">
                <a:solidFill>
                  <a:schemeClr val="tx1"/>
                </a:solidFill>
                <a:latin typeface="+mn-lt"/>
                <a:ea typeface="+mn-ea"/>
                <a:cs typeface="+mn-cs"/>
              </a:defRPr>
            </a:lvl6pPr>
            <a:lvl7pPr marL="2160000" indent="-180000" algn="l" defTabSz="914400" rtl="0" eaLnBrk="1" latinLnBrk="0" hangingPunct="1">
              <a:spcBef>
                <a:spcPts val="0"/>
              </a:spcBef>
              <a:buFont typeface="Arial" panose="020B0604020202020204" pitchFamily="34" charset="0"/>
              <a:buChar char="–"/>
              <a:defRPr sz="13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GB" altLang="en-US" sz="2000" b="0" dirty="0"/>
              <a:t>processing special category data...</a:t>
            </a:r>
          </a:p>
          <a:p>
            <a:pPr>
              <a:buFont typeface="Wingdings" pitchFamily="2" charset="2"/>
              <a:buNone/>
            </a:pPr>
            <a:endParaRPr lang="en-GB" altLang="en-US" sz="2000" b="0" dirty="0"/>
          </a:p>
          <a:p>
            <a:pPr>
              <a:buFont typeface="Wingdings" pitchFamily="2" charset="2"/>
              <a:buNone/>
            </a:pPr>
            <a:endParaRPr lang="en-GB" altLang="en-US" sz="2000" b="0" dirty="0">
              <a:solidFill>
                <a:schemeClr val="bg1"/>
              </a:solidFill>
            </a:endParaRPr>
          </a:p>
        </p:txBody>
      </p:sp>
      <p:sp>
        <p:nvSpPr>
          <p:cNvPr id="25" name="TextBox 24">
            <a:extLst>
              <a:ext uri="{FF2B5EF4-FFF2-40B4-BE49-F238E27FC236}">
                <a16:creationId xmlns:a16="http://schemas.microsoft.com/office/drawing/2014/main" id="{C0F05B71-AA0E-4686-90F8-9F72A1C47DB5}"/>
              </a:ext>
            </a:extLst>
          </p:cNvPr>
          <p:cNvSpPr txBox="1"/>
          <p:nvPr/>
        </p:nvSpPr>
        <p:spPr>
          <a:xfrm>
            <a:off x="4765975" y="1899527"/>
            <a:ext cx="1373179" cy="553998"/>
          </a:xfrm>
          <a:prstGeom prst="rect">
            <a:avLst/>
          </a:prstGeom>
          <a:solidFill>
            <a:srgbClr val="FFC000"/>
          </a:solidFill>
        </p:spPr>
        <p:txBody>
          <a:bodyPr wrap="square">
            <a:spAutoFit/>
          </a:bodyPr>
          <a:lstStyle/>
          <a:p>
            <a:pPr>
              <a:defRPr/>
            </a:pPr>
            <a:endParaRPr lang="en-GB" sz="1000" dirty="0">
              <a:solidFill>
                <a:schemeClr val="bg1"/>
              </a:solidFill>
            </a:endParaRPr>
          </a:p>
          <a:p>
            <a:pPr algn="ctr">
              <a:defRPr/>
            </a:pPr>
            <a:r>
              <a:rPr lang="en-GB" sz="1000" dirty="0">
                <a:solidFill>
                  <a:schemeClr val="bg1"/>
                </a:solidFill>
              </a:rPr>
              <a:t>Explicit consent</a:t>
            </a:r>
          </a:p>
          <a:p>
            <a:pPr>
              <a:defRPr/>
            </a:pPr>
            <a:endParaRPr lang="en-GB" sz="1000" dirty="0">
              <a:solidFill>
                <a:schemeClr val="bg1"/>
              </a:solidFill>
            </a:endParaRPr>
          </a:p>
        </p:txBody>
      </p:sp>
      <p:sp>
        <p:nvSpPr>
          <p:cNvPr id="26" name="TextBox 25">
            <a:extLst>
              <a:ext uri="{FF2B5EF4-FFF2-40B4-BE49-F238E27FC236}">
                <a16:creationId xmlns:a16="http://schemas.microsoft.com/office/drawing/2014/main" id="{E2C44894-0591-49C9-8F92-6A7E6AD494D8}"/>
              </a:ext>
            </a:extLst>
          </p:cNvPr>
          <p:cNvSpPr txBox="1"/>
          <p:nvPr/>
        </p:nvSpPr>
        <p:spPr>
          <a:xfrm>
            <a:off x="4777012" y="2565295"/>
            <a:ext cx="1104582" cy="553998"/>
          </a:xfrm>
          <a:prstGeom prst="rect">
            <a:avLst/>
          </a:prstGeom>
          <a:solidFill>
            <a:srgbClr val="FFC000"/>
          </a:solidFill>
        </p:spPr>
        <p:txBody>
          <a:bodyPr wrap="square">
            <a:spAutoFit/>
          </a:bodyPr>
          <a:lstStyle/>
          <a:p>
            <a:pPr>
              <a:defRPr/>
            </a:pPr>
            <a:endParaRPr lang="en-GB" sz="1000" dirty="0">
              <a:solidFill>
                <a:schemeClr val="bg1"/>
              </a:solidFill>
            </a:endParaRPr>
          </a:p>
          <a:p>
            <a:pPr algn="ctr">
              <a:defRPr/>
            </a:pPr>
            <a:r>
              <a:rPr lang="en-GB" sz="1000" dirty="0">
                <a:solidFill>
                  <a:schemeClr val="bg1"/>
                </a:solidFill>
              </a:rPr>
              <a:t>Vital interests</a:t>
            </a:r>
          </a:p>
          <a:p>
            <a:pPr>
              <a:defRPr/>
            </a:pPr>
            <a:endParaRPr lang="en-GB" sz="1000" dirty="0">
              <a:solidFill>
                <a:schemeClr val="bg1"/>
              </a:solidFill>
            </a:endParaRPr>
          </a:p>
        </p:txBody>
      </p:sp>
    </p:spTree>
    <p:extLst>
      <p:ext uri="{BB962C8B-B14F-4D97-AF65-F5344CB8AC3E}">
        <p14:creationId xmlns:p14="http://schemas.microsoft.com/office/powerpoint/2010/main" val="3448803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altLang="en-US" b="1" kern="1200" dirty="0">
                <a:latin typeface="+mj-lt"/>
                <a:ea typeface="+mj-ea"/>
                <a:cs typeface="+mj-cs"/>
              </a:rPr>
              <a:t>GDPR: children</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24</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Rectangle 6">
            <a:extLst>
              <a:ext uri="{FF2B5EF4-FFF2-40B4-BE49-F238E27FC236}">
                <a16:creationId xmlns:a16="http://schemas.microsoft.com/office/drawing/2014/main" id="{18B6A92A-2481-4153-878B-A49C83737878}"/>
              </a:ext>
            </a:extLst>
          </p:cNvPr>
          <p:cNvSpPr/>
          <p:nvPr/>
        </p:nvSpPr>
        <p:spPr>
          <a:xfrm>
            <a:off x="431999" y="728342"/>
            <a:ext cx="4039461" cy="4415158"/>
          </a:xfrm>
          <a:prstGeom prst="rect">
            <a:avLst/>
          </a:prstGeom>
        </p:spPr>
        <p:txBody>
          <a:bodyPr vert="horz" lIns="0" tIns="0" rIns="0" bIns="0" rtlCol="0" anchor="t" anchorCtr="0">
            <a:normAutofit fontScale="92500" lnSpcReduction="20000"/>
          </a:bodyPr>
          <a:lstStyle/>
          <a:p>
            <a:pPr marL="285750" indent="-285750">
              <a:spcAft>
                <a:spcPts val="600"/>
              </a:spcAft>
              <a:buFont typeface="Arial" panose="020B0604020202020204" pitchFamily="34" charset="0"/>
              <a:buChar char="•"/>
              <a:defRPr/>
            </a:pPr>
            <a:r>
              <a:rPr lang="en-GB" altLang="en-US" sz="1900" dirty="0"/>
              <a:t>UK children under the age of 13 can never, themselves, give consent to the processing of their personal data in relation to online services. </a:t>
            </a:r>
          </a:p>
          <a:p>
            <a:pPr marL="285750" indent="-285750">
              <a:spcAft>
                <a:spcPts val="600"/>
              </a:spcAft>
              <a:buFont typeface="Arial" panose="020B0604020202020204" pitchFamily="34" charset="0"/>
              <a:buChar char="•"/>
              <a:defRPr/>
            </a:pPr>
            <a:r>
              <a:rPr lang="en-GB" altLang="en-US" sz="1900" dirty="0"/>
              <a:t>For UK children between the ages of 13 and 15 (inclusive), the general rule is that if an organisation seeks consent to process their personal data, then parental consent must be obtained, unless the relevant individual Member State legislates to reduce the age threshold – although the threshold can never drop below 13 years of age. </a:t>
            </a:r>
          </a:p>
          <a:p>
            <a:pPr marL="285750" indent="-285750">
              <a:spcAft>
                <a:spcPts val="600"/>
              </a:spcAft>
              <a:buFont typeface="Arial" panose="020B0604020202020204" pitchFamily="34" charset="0"/>
              <a:buChar char="•"/>
              <a:defRPr/>
            </a:pPr>
            <a:r>
              <a:rPr lang="en-GB" altLang="en-US" sz="1900" dirty="0"/>
              <a:t>Children aged 16 or older may give consent for the processing of their personal data themselves. </a:t>
            </a:r>
          </a:p>
          <a:p>
            <a:pPr>
              <a:spcAft>
                <a:spcPts val="600"/>
              </a:spcAft>
              <a:buFont typeface="Arial" panose="020B0604020202020204" pitchFamily="34" charset="0"/>
              <a:defRPr/>
            </a:pPr>
            <a:r>
              <a:rPr lang="en-GB" altLang="en-US" sz="1300" dirty="0"/>
              <a:t>	</a:t>
            </a:r>
          </a:p>
        </p:txBody>
      </p:sp>
      <p:pic>
        <p:nvPicPr>
          <p:cNvPr id="8" name="Picture 7" descr="Children running on the field">
            <a:extLst>
              <a:ext uri="{FF2B5EF4-FFF2-40B4-BE49-F238E27FC236}">
                <a16:creationId xmlns:a16="http://schemas.microsoft.com/office/drawing/2014/main" id="{F82D071F-8292-47C8-98D5-7A9273370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6" r="8544" b="1"/>
          <a:stretch/>
        </p:blipFill>
        <p:spPr>
          <a:xfrm>
            <a:off x="4788000" y="1203598"/>
            <a:ext cx="3924000" cy="3240000"/>
          </a:xfrm>
          <a:prstGeom prst="rect">
            <a:avLst/>
          </a:prstGeom>
          <a:noFill/>
        </p:spPr>
      </p:pic>
    </p:spTree>
    <p:extLst>
      <p:ext uri="{BB962C8B-B14F-4D97-AF65-F5344CB8AC3E}">
        <p14:creationId xmlns:p14="http://schemas.microsoft.com/office/powerpoint/2010/main" val="41042102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altLang="en-US" b="1" kern="1200" dirty="0">
                <a:latin typeface="+mj-lt"/>
                <a:ea typeface="+mj-ea"/>
                <a:cs typeface="+mj-cs"/>
              </a:rPr>
              <a:t>GDPR responsibilities</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25</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Rectangle 6">
            <a:extLst>
              <a:ext uri="{FF2B5EF4-FFF2-40B4-BE49-F238E27FC236}">
                <a16:creationId xmlns:a16="http://schemas.microsoft.com/office/drawing/2014/main" id="{5EFF4CB0-226F-4C46-9014-E9BD1264463C}"/>
              </a:ext>
            </a:extLst>
          </p:cNvPr>
          <p:cNvSpPr/>
          <p:nvPr/>
        </p:nvSpPr>
        <p:spPr>
          <a:xfrm>
            <a:off x="432000" y="1224000"/>
            <a:ext cx="3924000" cy="3240000"/>
          </a:xfrm>
          <a:prstGeom prst="rect">
            <a:avLst/>
          </a:prstGeom>
        </p:spPr>
        <p:txBody>
          <a:bodyPr vert="horz" lIns="0" tIns="0" rIns="0" bIns="0" rtlCol="0" anchor="t" anchorCtr="0">
            <a:normAutofit fontScale="92500" lnSpcReduction="10000"/>
          </a:bodyPr>
          <a:lstStyle/>
          <a:p>
            <a:pPr>
              <a:spcAft>
                <a:spcPts val="600"/>
              </a:spcAft>
              <a:buFont typeface="Arial" panose="020B0604020202020204" pitchFamily="34" charset="0"/>
              <a:defRPr/>
            </a:pPr>
            <a:endParaRPr lang="en-GB" altLang="en-US" sz="1400" dirty="0"/>
          </a:p>
          <a:p>
            <a:pPr marL="342900" indent="-342900">
              <a:spcAft>
                <a:spcPts val="600"/>
              </a:spcAft>
              <a:buFont typeface="Arial" panose="020B0604020202020204" pitchFamily="34" charset="0"/>
              <a:buChar char="•"/>
              <a:defRPr/>
            </a:pPr>
            <a:r>
              <a:rPr lang="en-GB" altLang="en-US" sz="2000" dirty="0"/>
              <a:t>Data Controller(s) – </a:t>
            </a:r>
          </a:p>
          <a:p>
            <a:pPr marL="342900" indent="-342900">
              <a:spcAft>
                <a:spcPts val="600"/>
              </a:spcAft>
              <a:buFont typeface="Arial" panose="020B0604020202020204" pitchFamily="34" charset="0"/>
              <a:buChar char="•"/>
              <a:defRPr/>
            </a:pPr>
            <a:r>
              <a:rPr lang="en-GB" altLang="en-US" sz="2000" dirty="0"/>
              <a:t>Data sharing agreement</a:t>
            </a:r>
          </a:p>
          <a:p>
            <a:pPr>
              <a:spcAft>
                <a:spcPts val="600"/>
              </a:spcAft>
              <a:buFont typeface="Arial" panose="020B0604020202020204" pitchFamily="34" charset="0"/>
              <a:defRPr/>
            </a:pPr>
            <a:endParaRPr lang="en-GB" altLang="en-US" sz="2000" dirty="0"/>
          </a:p>
          <a:p>
            <a:pPr marL="342900" indent="-342900">
              <a:spcAft>
                <a:spcPts val="600"/>
              </a:spcAft>
              <a:buFont typeface="Arial" panose="020B0604020202020204" pitchFamily="34" charset="0"/>
              <a:buChar char="•"/>
              <a:defRPr/>
            </a:pPr>
            <a:r>
              <a:rPr lang="en-GB" altLang="en-US" sz="2000" dirty="0"/>
              <a:t>Data Processor -</a:t>
            </a:r>
          </a:p>
          <a:p>
            <a:pPr marL="342900" indent="-342900">
              <a:spcAft>
                <a:spcPts val="600"/>
              </a:spcAft>
              <a:buFont typeface="Arial" panose="020B0604020202020204" pitchFamily="34" charset="0"/>
              <a:buChar char="•"/>
              <a:defRPr/>
            </a:pPr>
            <a:r>
              <a:rPr lang="en-GB" altLang="en-US" sz="2000" dirty="0"/>
              <a:t>Data processing agreement</a:t>
            </a:r>
          </a:p>
          <a:p>
            <a:pPr marL="342900" indent="-342900">
              <a:spcAft>
                <a:spcPts val="600"/>
              </a:spcAft>
              <a:buFont typeface="Arial" panose="020B0604020202020204" pitchFamily="34" charset="0"/>
              <a:buChar char="•"/>
              <a:defRPr/>
            </a:pPr>
            <a:endParaRPr lang="en-GB" altLang="en-US" sz="2000" dirty="0"/>
          </a:p>
          <a:p>
            <a:pPr marL="342900" indent="-342900">
              <a:spcAft>
                <a:spcPts val="600"/>
              </a:spcAft>
              <a:buFont typeface="Arial" panose="020B0604020202020204" pitchFamily="34" charset="0"/>
              <a:buChar char="•"/>
              <a:defRPr/>
            </a:pPr>
            <a:r>
              <a:rPr lang="en-GB" altLang="en-US" sz="2000" dirty="0"/>
              <a:t>Human intervention and decision making</a:t>
            </a:r>
          </a:p>
          <a:p>
            <a:pPr>
              <a:spcAft>
                <a:spcPts val="600"/>
              </a:spcAft>
              <a:buFont typeface="Arial" panose="020B0604020202020204" pitchFamily="34" charset="0"/>
              <a:defRPr/>
            </a:pPr>
            <a:r>
              <a:rPr lang="en-GB" altLang="en-US" sz="2000" dirty="0"/>
              <a:t>			</a:t>
            </a:r>
          </a:p>
        </p:txBody>
      </p:sp>
      <p:pic>
        <p:nvPicPr>
          <p:cNvPr id="8" name="Picture 7" descr="Books stacked on a table">
            <a:extLst>
              <a:ext uri="{FF2B5EF4-FFF2-40B4-BE49-F238E27FC236}">
                <a16:creationId xmlns:a16="http://schemas.microsoft.com/office/drawing/2014/main" id="{E0B4B150-47D9-4AEF-87D9-EE3E0EA6F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00" y="1534365"/>
            <a:ext cx="3924000" cy="2619270"/>
          </a:xfrm>
          <a:prstGeom prst="rect">
            <a:avLst/>
          </a:prstGeom>
          <a:noFill/>
        </p:spPr>
      </p:pic>
    </p:spTree>
    <p:extLst>
      <p:ext uri="{BB962C8B-B14F-4D97-AF65-F5344CB8AC3E}">
        <p14:creationId xmlns:p14="http://schemas.microsoft.com/office/powerpoint/2010/main" val="14370700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7168853" cy="907304"/>
          </a:xfrm>
        </p:spPr>
        <p:txBody>
          <a:bodyPr/>
          <a:lstStyle/>
          <a:p>
            <a:r>
              <a:rPr lang="en-US" altLang="en-US" dirty="0"/>
              <a:t>General Data Protection Regulation: getting it wrong</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26</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grpSp>
        <p:nvGrpSpPr>
          <p:cNvPr id="7" name="Group 6">
            <a:extLst>
              <a:ext uri="{FF2B5EF4-FFF2-40B4-BE49-F238E27FC236}">
                <a16:creationId xmlns:a16="http://schemas.microsoft.com/office/drawing/2014/main" id="{E1545EF9-9322-4140-B791-F51F9B3A82B9}"/>
              </a:ext>
            </a:extLst>
          </p:cNvPr>
          <p:cNvGrpSpPr/>
          <p:nvPr/>
        </p:nvGrpSpPr>
        <p:grpSpPr>
          <a:xfrm>
            <a:off x="724994" y="987574"/>
            <a:ext cx="3096344" cy="3337416"/>
            <a:chOff x="71438" y="2035969"/>
            <a:chExt cx="3321050" cy="3765790"/>
          </a:xfrm>
        </p:grpSpPr>
        <p:sp>
          <p:nvSpPr>
            <p:cNvPr id="8" name="TextBox 7">
              <a:extLst>
                <a:ext uri="{FF2B5EF4-FFF2-40B4-BE49-F238E27FC236}">
                  <a16:creationId xmlns:a16="http://schemas.microsoft.com/office/drawing/2014/main" id="{D5F75010-8264-445A-BD75-F48AFF55E4EE}"/>
                </a:ext>
              </a:extLst>
            </p:cNvPr>
            <p:cNvSpPr txBox="1"/>
            <p:nvPr/>
          </p:nvSpPr>
          <p:spPr>
            <a:xfrm>
              <a:off x="766764" y="2659063"/>
              <a:ext cx="1681162" cy="716267"/>
            </a:xfrm>
            <a:prstGeom prst="rect">
              <a:avLst/>
            </a:prstGeom>
            <a:solidFill>
              <a:schemeClr val="accent2"/>
            </a:solidFill>
          </p:spPr>
          <p:txBody>
            <a:bodyPr>
              <a:spAutoFit/>
            </a:bodyPr>
            <a:lstStyle/>
            <a:p>
              <a:pPr algn="ctr">
                <a:defRPr/>
              </a:pPr>
              <a:endParaRPr lang="en-GB" sz="600" dirty="0">
                <a:solidFill>
                  <a:schemeClr val="bg1"/>
                </a:solidFill>
                <a:cs typeface="Georgia"/>
              </a:endParaRPr>
            </a:p>
            <a:p>
              <a:pPr algn="ctr">
                <a:defRPr/>
              </a:pPr>
              <a:r>
                <a:rPr lang="en-GB" sz="1200" dirty="0">
                  <a:solidFill>
                    <a:schemeClr val="bg1"/>
                  </a:solidFill>
                  <a:cs typeface="Georgia"/>
                </a:rPr>
                <a:t>Public reprimands and warnings</a:t>
              </a:r>
            </a:p>
            <a:p>
              <a:pPr algn="ctr">
                <a:defRPr/>
              </a:pPr>
              <a:endParaRPr lang="en-GB" sz="525" dirty="0">
                <a:solidFill>
                  <a:schemeClr val="bg1"/>
                </a:solidFill>
                <a:cs typeface="Georgia"/>
              </a:endParaRPr>
            </a:p>
          </p:txBody>
        </p:sp>
        <p:sp>
          <p:nvSpPr>
            <p:cNvPr id="9" name="TextBox 8">
              <a:extLst>
                <a:ext uri="{FF2B5EF4-FFF2-40B4-BE49-F238E27FC236}">
                  <a16:creationId xmlns:a16="http://schemas.microsoft.com/office/drawing/2014/main" id="{518BA766-0296-4E45-8312-471BB9C55981}"/>
                </a:ext>
              </a:extLst>
            </p:cNvPr>
            <p:cNvSpPr txBox="1"/>
            <p:nvPr/>
          </p:nvSpPr>
          <p:spPr>
            <a:xfrm>
              <a:off x="71438" y="3749675"/>
              <a:ext cx="1524000" cy="681540"/>
            </a:xfrm>
            <a:prstGeom prst="rect">
              <a:avLst/>
            </a:prstGeom>
            <a:solidFill>
              <a:schemeClr val="accent2"/>
            </a:solidFill>
          </p:spPr>
          <p:txBody>
            <a:bodyPr>
              <a:spAutoFit/>
            </a:bodyPr>
            <a:lstStyle/>
            <a:p>
              <a:pPr algn="ctr">
                <a:defRPr/>
              </a:pPr>
              <a:endParaRPr lang="en-GB" sz="600" dirty="0">
                <a:solidFill>
                  <a:schemeClr val="bg1"/>
                </a:solidFill>
                <a:cs typeface="Georgia"/>
              </a:endParaRPr>
            </a:p>
            <a:p>
              <a:pPr algn="ctr">
                <a:defRPr/>
              </a:pPr>
              <a:r>
                <a:rPr lang="en-GB" sz="1100" dirty="0">
                  <a:solidFill>
                    <a:schemeClr val="bg1"/>
                  </a:solidFill>
                  <a:cs typeface="Georgia"/>
                </a:rPr>
                <a:t>Order into compliance</a:t>
              </a:r>
            </a:p>
            <a:p>
              <a:pPr algn="ctr">
                <a:defRPr/>
              </a:pPr>
              <a:endParaRPr lang="en-GB" sz="525" dirty="0">
                <a:solidFill>
                  <a:schemeClr val="bg1"/>
                </a:solidFill>
                <a:cs typeface="Georgia"/>
              </a:endParaRPr>
            </a:p>
          </p:txBody>
        </p:sp>
        <p:sp>
          <p:nvSpPr>
            <p:cNvPr id="12" name="TextBox 18">
              <a:extLst>
                <a:ext uri="{FF2B5EF4-FFF2-40B4-BE49-F238E27FC236}">
                  <a16:creationId xmlns:a16="http://schemas.microsoft.com/office/drawing/2014/main" id="{1B5F2C2F-3BFE-4FC0-8E89-BDAF78BA9419}"/>
                </a:ext>
              </a:extLst>
            </p:cNvPr>
            <p:cNvSpPr txBox="1">
              <a:spLocks noChangeArrowheads="1"/>
            </p:cNvSpPr>
            <p:nvPr/>
          </p:nvSpPr>
          <p:spPr bwMode="auto">
            <a:xfrm>
              <a:off x="74613" y="4864100"/>
              <a:ext cx="1520825" cy="93765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600" dirty="0">
                <a:solidFill>
                  <a:schemeClr val="bg1"/>
                </a:solidFill>
              </a:endParaRPr>
            </a:p>
            <a:p>
              <a:pPr algn="ctr"/>
              <a:r>
                <a:rPr lang="en-GB" altLang="en-US" sz="1200" dirty="0">
                  <a:solidFill>
                    <a:schemeClr val="bg1"/>
                  </a:solidFill>
                </a:rPr>
                <a:t>Order to temporarily stop processing</a:t>
              </a:r>
            </a:p>
            <a:p>
              <a:pPr algn="ctr"/>
              <a:endParaRPr lang="en-GB" altLang="en-US" sz="600" dirty="0">
                <a:solidFill>
                  <a:schemeClr val="bg1"/>
                </a:solidFill>
              </a:endParaRPr>
            </a:p>
          </p:txBody>
        </p:sp>
        <p:sp>
          <p:nvSpPr>
            <p:cNvPr id="14" name="TextBox 19">
              <a:extLst>
                <a:ext uri="{FF2B5EF4-FFF2-40B4-BE49-F238E27FC236}">
                  <a16:creationId xmlns:a16="http://schemas.microsoft.com/office/drawing/2014/main" id="{87ADC7E2-0CAC-4855-AD5F-FD595E759B2C}"/>
                </a:ext>
              </a:extLst>
            </p:cNvPr>
            <p:cNvSpPr txBox="1">
              <a:spLocks noChangeArrowheads="1"/>
            </p:cNvSpPr>
            <p:nvPr/>
          </p:nvSpPr>
          <p:spPr bwMode="auto">
            <a:xfrm>
              <a:off x="1716088" y="4848226"/>
              <a:ext cx="1676400" cy="93766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600" dirty="0">
                <a:solidFill>
                  <a:schemeClr val="bg1"/>
                </a:solidFill>
              </a:endParaRPr>
            </a:p>
            <a:p>
              <a:pPr algn="ctr"/>
              <a:r>
                <a:rPr lang="en-GB" altLang="en-US" sz="1200" dirty="0">
                  <a:solidFill>
                    <a:schemeClr val="bg1"/>
                  </a:solidFill>
                </a:rPr>
                <a:t>Order a stop to international data sharing</a:t>
              </a:r>
            </a:p>
            <a:p>
              <a:pPr algn="ctr"/>
              <a:endParaRPr lang="en-GB" altLang="en-US" sz="600" dirty="0">
                <a:solidFill>
                  <a:schemeClr val="bg1"/>
                </a:solidFill>
              </a:endParaRPr>
            </a:p>
          </p:txBody>
        </p:sp>
        <p:sp>
          <p:nvSpPr>
            <p:cNvPr id="15" name="TextBox 14">
              <a:extLst>
                <a:ext uri="{FF2B5EF4-FFF2-40B4-BE49-F238E27FC236}">
                  <a16:creationId xmlns:a16="http://schemas.microsoft.com/office/drawing/2014/main" id="{4E2D407C-40FB-49CB-BBC7-271F2BBC2CBE}"/>
                </a:ext>
              </a:extLst>
            </p:cNvPr>
            <p:cNvSpPr txBox="1"/>
            <p:nvPr/>
          </p:nvSpPr>
          <p:spPr>
            <a:xfrm>
              <a:off x="1716088" y="3763963"/>
              <a:ext cx="1522412" cy="681540"/>
            </a:xfrm>
            <a:prstGeom prst="rect">
              <a:avLst/>
            </a:prstGeom>
            <a:solidFill>
              <a:schemeClr val="accent2"/>
            </a:solidFill>
          </p:spPr>
          <p:txBody>
            <a:bodyPr>
              <a:spAutoFit/>
            </a:bodyPr>
            <a:lstStyle/>
            <a:p>
              <a:pPr algn="ctr">
                <a:defRPr/>
              </a:pPr>
              <a:endParaRPr lang="en-GB" sz="600" dirty="0">
                <a:solidFill>
                  <a:schemeClr val="bg1"/>
                </a:solidFill>
                <a:cs typeface="Georgia"/>
              </a:endParaRPr>
            </a:p>
            <a:p>
              <a:pPr algn="ctr">
                <a:defRPr/>
              </a:pPr>
              <a:r>
                <a:rPr lang="en-GB" sz="1100" dirty="0">
                  <a:solidFill>
                    <a:schemeClr val="bg1"/>
                  </a:solidFill>
                  <a:cs typeface="Georgia"/>
                </a:rPr>
                <a:t>Order to rectify, restrict or erase</a:t>
              </a:r>
            </a:p>
            <a:p>
              <a:pPr algn="ctr">
                <a:defRPr/>
              </a:pPr>
              <a:endParaRPr lang="en-GB" sz="525" dirty="0">
                <a:solidFill>
                  <a:schemeClr val="bg1"/>
                </a:solidFill>
                <a:cs typeface="Georgia"/>
              </a:endParaRPr>
            </a:p>
          </p:txBody>
        </p:sp>
        <p:sp>
          <p:nvSpPr>
            <p:cNvPr id="16" name="Content Placeholder 10">
              <a:extLst>
                <a:ext uri="{FF2B5EF4-FFF2-40B4-BE49-F238E27FC236}">
                  <a16:creationId xmlns:a16="http://schemas.microsoft.com/office/drawing/2014/main" id="{59F003BD-A30D-401C-B6D2-105961937C8C}"/>
                </a:ext>
              </a:extLst>
            </p:cNvPr>
            <p:cNvSpPr txBox="1">
              <a:spLocks noChangeArrowheads="1"/>
            </p:cNvSpPr>
            <p:nvPr/>
          </p:nvSpPr>
          <p:spPr bwMode="auto">
            <a:xfrm>
              <a:off x="456406" y="2035969"/>
              <a:ext cx="23018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39763" indent="-2730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
                  <a:srgbClr val="003E7E"/>
                </a:buClr>
                <a:buSzTx/>
                <a:buFontTx/>
                <a:buNone/>
              </a:pPr>
              <a:r>
                <a:rPr lang="en-GB" altLang="en-US" sz="1800" dirty="0">
                  <a:solidFill>
                    <a:srgbClr val="003E7E"/>
                  </a:solidFill>
                </a:rPr>
                <a:t>Regulatory powers</a:t>
              </a:r>
              <a:endParaRPr lang="en-GB" altLang="en-US" sz="1800" dirty="0"/>
            </a:p>
          </p:txBody>
        </p:sp>
      </p:grpSp>
      <p:sp>
        <p:nvSpPr>
          <p:cNvPr id="17" name="Content Placeholder 10">
            <a:extLst>
              <a:ext uri="{FF2B5EF4-FFF2-40B4-BE49-F238E27FC236}">
                <a16:creationId xmlns:a16="http://schemas.microsoft.com/office/drawing/2014/main" id="{C5743056-29FE-43BD-9369-CDF69B46D40D}"/>
              </a:ext>
            </a:extLst>
          </p:cNvPr>
          <p:cNvSpPr txBox="1">
            <a:spLocks noChangeArrowheads="1"/>
          </p:cNvSpPr>
          <p:nvPr/>
        </p:nvSpPr>
        <p:spPr bwMode="auto">
          <a:xfrm>
            <a:off x="4065010" y="1396782"/>
            <a:ext cx="21494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39763" indent="-2730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
                <a:srgbClr val="003E7E"/>
              </a:buClr>
              <a:buSzTx/>
              <a:buFontTx/>
              <a:buNone/>
            </a:pPr>
            <a:r>
              <a:rPr lang="en-GB" altLang="en-US" sz="1100" dirty="0">
                <a:latin typeface="+mn-lt"/>
              </a:rPr>
              <a:t>up to 20 Million Euro </a:t>
            </a:r>
          </a:p>
          <a:p>
            <a:pPr algn="ctr" eaLnBrk="1" hangingPunct="1">
              <a:spcBef>
                <a:spcPct val="0"/>
              </a:spcBef>
              <a:buClr>
                <a:srgbClr val="003E7E"/>
              </a:buClr>
              <a:buSzTx/>
              <a:buFontTx/>
              <a:buNone/>
            </a:pPr>
            <a:r>
              <a:rPr lang="en-GB" altLang="en-US" sz="1100" dirty="0">
                <a:latin typeface="+mn-lt"/>
              </a:rPr>
              <a:t>(or 4% Turnover)</a:t>
            </a:r>
          </a:p>
        </p:txBody>
      </p:sp>
      <p:sp>
        <p:nvSpPr>
          <p:cNvPr id="18" name="Content Placeholder 10">
            <a:extLst>
              <a:ext uri="{FF2B5EF4-FFF2-40B4-BE49-F238E27FC236}">
                <a16:creationId xmlns:a16="http://schemas.microsoft.com/office/drawing/2014/main" id="{3C855487-7FBC-4EE2-86D2-D4FFD1645F1B}"/>
              </a:ext>
            </a:extLst>
          </p:cNvPr>
          <p:cNvSpPr txBox="1">
            <a:spLocks noChangeArrowheads="1"/>
          </p:cNvSpPr>
          <p:nvPr/>
        </p:nvSpPr>
        <p:spPr bwMode="auto">
          <a:xfrm>
            <a:off x="6488455" y="1396782"/>
            <a:ext cx="202907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39763" indent="-2730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algn="ctr" eaLnBrk="1" hangingPunct="1">
              <a:spcBef>
                <a:spcPct val="0"/>
              </a:spcBef>
              <a:buClr>
                <a:srgbClr val="003E7E"/>
              </a:buClr>
              <a:buSzTx/>
              <a:buFontTx/>
              <a:buNone/>
            </a:pPr>
            <a:r>
              <a:rPr lang="en-GB" altLang="en-US" sz="1100" dirty="0">
                <a:latin typeface="+mn-lt"/>
              </a:rPr>
              <a:t>up to 10 Million Euro (or 2% Turnover)</a:t>
            </a:r>
          </a:p>
        </p:txBody>
      </p:sp>
      <p:sp>
        <p:nvSpPr>
          <p:cNvPr id="19" name="Content Placeholder 10">
            <a:extLst>
              <a:ext uri="{FF2B5EF4-FFF2-40B4-BE49-F238E27FC236}">
                <a16:creationId xmlns:a16="http://schemas.microsoft.com/office/drawing/2014/main" id="{BEB94468-804E-4FD4-9537-AFBE90E557AB}"/>
              </a:ext>
            </a:extLst>
          </p:cNvPr>
          <p:cNvSpPr txBox="1">
            <a:spLocks noChangeArrowheads="1"/>
          </p:cNvSpPr>
          <p:nvPr/>
        </p:nvSpPr>
        <p:spPr bwMode="auto">
          <a:xfrm>
            <a:off x="4065010" y="991175"/>
            <a:ext cx="1681162"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anose="020B0602020104020603" pitchFamily="34" charset="77"/>
              </a:defRPr>
            </a:lvl1pPr>
            <a:lvl2pPr marL="639763" indent="-273050">
              <a:spcBef>
                <a:spcPts val="550"/>
              </a:spcBef>
              <a:buClr>
                <a:schemeClr val="accent1"/>
              </a:buClr>
              <a:buSzPct val="70000"/>
              <a:buFont typeface="Wingdings 2" pitchFamily="2" charset="2"/>
              <a:buChar char=""/>
              <a:defRPr sz="2600">
                <a:solidFill>
                  <a:schemeClr val="tx1"/>
                </a:solidFill>
                <a:latin typeface="Tw Cen MT" panose="020B0602020104020603" pitchFamily="34" charset="77"/>
              </a:defRPr>
            </a:lvl2pPr>
            <a:lvl3pPr indent="-228600">
              <a:spcBef>
                <a:spcPts val="500"/>
              </a:spcBef>
              <a:buClr>
                <a:schemeClr val="accent2"/>
              </a:buClr>
              <a:buSzPct val="75000"/>
              <a:buFont typeface="Wingdings" pitchFamily="2" charset="2"/>
              <a:buChar char=""/>
              <a:defRPr sz="2300">
                <a:solidFill>
                  <a:schemeClr val="tx1"/>
                </a:solidFill>
                <a:latin typeface="Tw Cen MT" panose="020B0602020104020603" pitchFamily="34" charset="77"/>
              </a:defRPr>
            </a:lvl3pPr>
            <a:lvl4pPr indent="-228600">
              <a:spcBef>
                <a:spcPts val="400"/>
              </a:spcBef>
              <a:buClr>
                <a:srgbClr val="969696"/>
              </a:buClr>
              <a:buSzPct val="75000"/>
              <a:buFont typeface="Wingdings" pitchFamily="2" charset="2"/>
              <a:buChar char=""/>
              <a:defRPr sz="2000">
                <a:solidFill>
                  <a:schemeClr val="tx1"/>
                </a:solidFill>
                <a:latin typeface="Tw Cen MT" panose="020B0602020104020603" pitchFamily="34" charset="77"/>
              </a:defRPr>
            </a:lvl4pPr>
            <a:lvl5pPr indent="-228600">
              <a:spcBef>
                <a:spcPts val="400"/>
              </a:spcBef>
              <a:buClr>
                <a:srgbClr val="808080"/>
              </a:buClr>
              <a:buSzPct val="65000"/>
              <a:buFont typeface="Wingdings" pitchFamily="2" charset="2"/>
              <a:buChar char=""/>
              <a:defRPr sz="2000">
                <a:solidFill>
                  <a:schemeClr val="tx1"/>
                </a:solidFill>
                <a:latin typeface="Tw Cen MT" panose="020B0602020104020603" pitchFamily="34" charset="77"/>
              </a:defRPr>
            </a:lvl5pPr>
            <a:lvl6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6pPr>
            <a:lvl7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7pPr>
            <a:lvl8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8pPr>
            <a:lvl9pPr indent="-228600" eaLnBrk="0" fontAlgn="base" hangingPunct="0">
              <a:spcBef>
                <a:spcPts val="400"/>
              </a:spcBef>
              <a:spcAft>
                <a:spcPct val="0"/>
              </a:spcAft>
              <a:buClr>
                <a:srgbClr val="808080"/>
              </a:buClr>
              <a:buSzPct val="65000"/>
              <a:buFont typeface="Wingdings" pitchFamily="2" charset="2"/>
              <a:buChar char=""/>
              <a:defRPr sz="2000">
                <a:solidFill>
                  <a:schemeClr val="tx1"/>
                </a:solidFill>
                <a:latin typeface="Tw Cen MT" panose="020B0602020104020603" pitchFamily="34" charset="77"/>
              </a:defRPr>
            </a:lvl9pPr>
          </a:lstStyle>
          <a:p>
            <a:pPr eaLnBrk="1" hangingPunct="1">
              <a:spcBef>
                <a:spcPct val="0"/>
              </a:spcBef>
              <a:buClr>
                <a:srgbClr val="003E7E"/>
              </a:buClr>
              <a:buSzTx/>
              <a:buFontTx/>
              <a:buNone/>
            </a:pPr>
            <a:r>
              <a:rPr lang="en-GB" altLang="en-US" sz="1800" dirty="0">
                <a:solidFill>
                  <a:srgbClr val="003E7E"/>
                </a:solidFill>
              </a:rPr>
              <a:t>ICO Fines</a:t>
            </a:r>
            <a:endParaRPr lang="en-GB" altLang="en-US" sz="1800" dirty="0"/>
          </a:p>
        </p:txBody>
      </p:sp>
      <p:sp>
        <p:nvSpPr>
          <p:cNvPr id="20" name="TextBox 31">
            <a:extLst>
              <a:ext uri="{FF2B5EF4-FFF2-40B4-BE49-F238E27FC236}">
                <a16:creationId xmlns:a16="http://schemas.microsoft.com/office/drawing/2014/main" id="{86B6D7BA-A9C6-455E-8849-713A84DCC3ED}"/>
              </a:ext>
            </a:extLst>
          </p:cNvPr>
          <p:cNvSpPr txBox="1">
            <a:spLocks noChangeArrowheads="1"/>
          </p:cNvSpPr>
          <p:nvPr/>
        </p:nvSpPr>
        <p:spPr bwMode="auto">
          <a:xfrm>
            <a:off x="4122269" y="1857183"/>
            <a:ext cx="2300288" cy="6463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200" dirty="0">
              <a:solidFill>
                <a:schemeClr val="bg1"/>
              </a:solidFill>
              <a:latin typeface="+mn-lt"/>
            </a:endParaRPr>
          </a:p>
          <a:p>
            <a:pPr algn="ctr"/>
            <a:r>
              <a:rPr lang="en-GB" altLang="en-US" sz="1200" dirty="0">
                <a:solidFill>
                  <a:schemeClr val="bg1"/>
                </a:solidFill>
                <a:latin typeface="+mn-lt"/>
              </a:rPr>
              <a:t>Getting the principles wrong</a:t>
            </a:r>
          </a:p>
          <a:p>
            <a:pPr algn="ctr"/>
            <a:endParaRPr lang="en-GB" altLang="en-US" sz="1200" dirty="0">
              <a:solidFill>
                <a:schemeClr val="bg1"/>
              </a:solidFill>
              <a:latin typeface="+mn-lt"/>
            </a:endParaRPr>
          </a:p>
        </p:txBody>
      </p:sp>
      <p:sp>
        <p:nvSpPr>
          <p:cNvPr id="21" name="TextBox 32">
            <a:extLst>
              <a:ext uri="{FF2B5EF4-FFF2-40B4-BE49-F238E27FC236}">
                <a16:creationId xmlns:a16="http://schemas.microsoft.com/office/drawing/2014/main" id="{C1D2A956-7A61-42AA-906A-31076D42CBCE}"/>
              </a:ext>
            </a:extLst>
          </p:cNvPr>
          <p:cNvSpPr txBox="1">
            <a:spLocks noChangeArrowheads="1"/>
          </p:cNvSpPr>
          <p:nvPr/>
        </p:nvSpPr>
        <p:spPr bwMode="auto">
          <a:xfrm>
            <a:off x="4130207" y="3479925"/>
            <a:ext cx="2292350" cy="8309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200" dirty="0">
              <a:solidFill>
                <a:schemeClr val="bg1"/>
              </a:solidFill>
              <a:latin typeface="+mn-lt"/>
            </a:endParaRPr>
          </a:p>
          <a:p>
            <a:pPr algn="ctr"/>
            <a:r>
              <a:rPr lang="en-GB" altLang="en-US" sz="1200" dirty="0">
                <a:solidFill>
                  <a:schemeClr val="bg1"/>
                </a:solidFill>
                <a:latin typeface="+mn-lt"/>
              </a:rPr>
              <a:t>Sharing personal data overseas without safeguards</a:t>
            </a:r>
          </a:p>
          <a:p>
            <a:pPr algn="ctr"/>
            <a:endParaRPr lang="en-GB" altLang="en-US" sz="1200" dirty="0">
              <a:solidFill>
                <a:schemeClr val="bg1"/>
              </a:solidFill>
              <a:latin typeface="+mn-lt"/>
            </a:endParaRPr>
          </a:p>
        </p:txBody>
      </p:sp>
      <p:sp>
        <p:nvSpPr>
          <p:cNvPr id="22" name="TextBox 33">
            <a:extLst>
              <a:ext uri="{FF2B5EF4-FFF2-40B4-BE49-F238E27FC236}">
                <a16:creationId xmlns:a16="http://schemas.microsoft.com/office/drawing/2014/main" id="{D0138066-29CB-4C25-B6C5-C36EBE69BE9E}"/>
              </a:ext>
            </a:extLst>
          </p:cNvPr>
          <p:cNvSpPr txBox="1">
            <a:spLocks noChangeArrowheads="1"/>
          </p:cNvSpPr>
          <p:nvPr/>
        </p:nvSpPr>
        <p:spPr bwMode="auto">
          <a:xfrm>
            <a:off x="4130207" y="2568724"/>
            <a:ext cx="2292350" cy="8309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GB" altLang="en-US" sz="1200" dirty="0">
              <a:solidFill>
                <a:schemeClr val="bg1"/>
              </a:solidFill>
              <a:latin typeface="+mn-lt"/>
            </a:endParaRPr>
          </a:p>
          <a:p>
            <a:pPr algn="ctr"/>
            <a:r>
              <a:rPr lang="en-GB" altLang="en-US" sz="1200" dirty="0">
                <a:solidFill>
                  <a:schemeClr val="bg1"/>
                </a:solidFill>
                <a:latin typeface="+mn-lt"/>
              </a:rPr>
              <a:t>Infringing the rights of an individual</a:t>
            </a:r>
          </a:p>
          <a:p>
            <a:pPr algn="ctr"/>
            <a:endParaRPr lang="en-GB" altLang="en-US" sz="1200" dirty="0">
              <a:solidFill>
                <a:schemeClr val="bg1"/>
              </a:solidFill>
              <a:latin typeface="+mn-lt"/>
            </a:endParaRPr>
          </a:p>
        </p:txBody>
      </p:sp>
      <p:sp>
        <p:nvSpPr>
          <p:cNvPr id="23" name="TextBox 22">
            <a:extLst>
              <a:ext uri="{FF2B5EF4-FFF2-40B4-BE49-F238E27FC236}">
                <a16:creationId xmlns:a16="http://schemas.microsoft.com/office/drawing/2014/main" id="{F1BEE869-4575-4EC8-B2A1-5FC49F2D8F91}"/>
              </a:ext>
            </a:extLst>
          </p:cNvPr>
          <p:cNvSpPr txBox="1"/>
          <p:nvPr/>
        </p:nvSpPr>
        <p:spPr>
          <a:xfrm>
            <a:off x="6557092" y="1857183"/>
            <a:ext cx="1866900" cy="830997"/>
          </a:xfrm>
          <a:prstGeom prst="rect">
            <a:avLst/>
          </a:prstGeom>
          <a:solidFill>
            <a:schemeClr val="accent4"/>
          </a:solidFill>
        </p:spPr>
        <p:txBody>
          <a:bodyPr>
            <a:spAutoFit/>
          </a:bodyPr>
          <a:lstStyle/>
          <a:p>
            <a:pPr algn="ctr">
              <a:defRPr/>
            </a:pPr>
            <a:endParaRPr lang="en-GB" sz="1200" dirty="0">
              <a:solidFill>
                <a:schemeClr val="bg1"/>
              </a:solidFill>
              <a:cs typeface="Georgia"/>
            </a:endParaRPr>
          </a:p>
          <a:p>
            <a:pPr algn="ctr">
              <a:defRPr/>
            </a:pPr>
            <a:r>
              <a:rPr lang="en-GB" sz="1200" dirty="0">
                <a:solidFill>
                  <a:schemeClr val="bg1"/>
                </a:solidFill>
                <a:cs typeface="Georgia"/>
              </a:rPr>
              <a:t>Not reporting breaches to the ICO</a:t>
            </a:r>
          </a:p>
          <a:p>
            <a:pPr algn="ctr">
              <a:defRPr/>
            </a:pPr>
            <a:endParaRPr lang="en-GB" sz="1200" dirty="0">
              <a:solidFill>
                <a:schemeClr val="bg1"/>
              </a:solidFill>
              <a:cs typeface="Georgia"/>
            </a:endParaRPr>
          </a:p>
        </p:txBody>
      </p:sp>
      <p:sp>
        <p:nvSpPr>
          <p:cNvPr id="24" name="TextBox 23">
            <a:extLst>
              <a:ext uri="{FF2B5EF4-FFF2-40B4-BE49-F238E27FC236}">
                <a16:creationId xmlns:a16="http://schemas.microsoft.com/office/drawing/2014/main" id="{78DAC38E-D638-4365-886D-2838F26582BA}"/>
              </a:ext>
            </a:extLst>
          </p:cNvPr>
          <p:cNvSpPr txBox="1"/>
          <p:nvPr/>
        </p:nvSpPr>
        <p:spPr>
          <a:xfrm>
            <a:off x="6548483" y="2833594"/>
            <a:ext cx="1868487" cy="646331"/>
          </a:xfrm>
          <a:prstGeom prst="rect">
            <a:avLst/>
          </a:prstGeom>
          <a:solidFill>
            <a:schemeClr val="accent4"/>
          </a:solidFill>
        </p:spPr>
        <p:txBody>
          <a:bodyPr>
            <a:spAutoFit/>
          </a:bodyPr>
          <a:lstStyle/>
          <a:p>
            <a:pPr algn="ctr">
              <a:defRPr/>
            </a:pPr>
            <a:endParaRPr lang="en-GB" sz="1200" dirty="0">
              <a:solidFill>
                <a:schemeClr val="bg1"/>
              </a:solidFill>
              <a:cs typeface="Georgia"/>
            </a:endParaRPr>
          </a:p>
          <a:p>
            <a:pPr algn="ctr">
              <a:defRPr/>
            </a:pPr>
            <a:r>
              <a:rPr lang="en-GB" sz="1200" dirty="0">
                <a:solidFill>
                  <a:schemeClr val="bg1"/>
                </a:solidFill>
                <a:cs typeface="Georgia"/>
              </a:rPr>
              <a:t>No privacy by design</a:t>
            </a:r>
          </a:p>
          <a:p>
            <a:pPr algn="ctr">
              <a:defRPr/>
            </a:pPr>
            <a:endParaRPr lang="en-GB" sz="1200" dirty="0">
              <a:solidFill>
                <a:schemeClr val="bg1"/>
              </a:solidFill>
              <a:cs typeface="Georgia"/>
            </a:endParaRPr>
          </a:p>
        </p:txBody>
      </p:sp>
      <p:sp>
        <p:nvSpPr>
          <p:cNvPr id="25" name="TextBox 24">
            <a:extLst>
              <a:ext uri="{FF2B5EF4-FFF2-40B4-BE49-F238E27FC236}">
                <a16:creationId xmlns:a16="http://schemas.microsoft.com/office/drawing/2014/main" id="{76CBAE05-D38D-4124-865C-915E15CD42A2}"/>
              </a:ext>
            </a:extLst>
          </p:cNvPr>
          <p:cNvSpPr txBox="1"/>
          <p:nvPr/>
        </p:nvSpPr>
        <p:spPr>
          <a:xfrm>
            <a:off x="6563988" y="3642525"/>
            <a:ext cx="1878012" cy="646331"/>
          </a:xfrm>
          <a:prstGeom prst="rect">
            <a:avLst/>
          </a:prstGeom>
          <a:solidFill>
            <a:schemeClr val="accent4"/>
          </a:solidFill>
        </p:spPr>
        <p:txBody>
          <a:bodyPr>
            <a:spAutoFit/>
          </a:bodyPr>
          <a:lstStyle/>
          <a:p>
            <a:pPr algn="ctr">
              <a:defRPr/>
            </a:pPr>
            <a:endParaRPr lang="en-GB" sz="1200" dirty="0">
              <a:solidFill>
                <a:schemeClr val="bg1"/>
              </a:solidFill>
              <a:cs typeface="Georgia"/>
            </a:endParaRPr>
          </a:p>
          <a:p>
            <a:pPr algn="ctr">
              <a:defRPr/>
            </a:pPr>
            <a:r>
              <a:rPr lang="en-GB" sz="1200" dirty="0">
                <a:solidFill>
                  <a:schemeClr val="bg1"/>
                </a:solidFill>
                <a:cs typeface="Georgia"/>
              </a:rPr>
              <a:t>No records of processing</a:t>
            </a:r>
          </a:p>
          <a:p>
            <a:pPr algn="ctr">
              <a:defRPr/>
            </a:pPr>
            <a:endParaRPr lang="en-GB" sz="1200" dirty="0">
              <a:solidFill>
                <a:schemeClr val="bg1"/>
              </a:solidFill>
              <a:cs typeface="Georgia"/>
            </a:endParaRPr>
          </a:p>
        </p:txBody>
      </p:sp>
    </p:spTree>
    <p:extLst>
      <p:ext uri="{BB962C8B-B14F-4D97-AF65-F5344CB8AC3E}">
        <p14:creationId xmlns:p14="http://schemas.microsoft.com/office/powerpoint/2010/main" val="17667392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6880821" cy="907304"/>
          </a:xfrm>
        </p:spPr>
        <p:txBody>
          <a:bodyPr/>
          <a:lstStyle/>
          <a:p>
            <a:r>
              <a:rPr lang="en-US" altLang="en-US" dirty="0"/>
              <a:t>General Data Protection Regulation: Privacy by Design</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27</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Content Placeholder 2">
            <a:extLst>
              <a:ext uri="{FF2B5EF4-FFF2-40B4-BE49-F238E27FC236}">
                <a16:creationId xmlns:a16="http://schemas.microsoft.com/office/drawing/2014/main" id="{E0E2789B-457D-4E34-A7A5-A1FC1D80507F}"/>
              </a:ext>
            </a:extLst>
          </p:cNvPr>
          <p:cNvSpPr txBox="1">
            <a:spLocks/>
          </p:cNvSpPr>
          <p:nvPr/>
        </p:nvSpPr>
        <p:spPr>
          <a:xfrm>
            <a:off x="432000" y="800350"/>
            <a:ext cx="3924000" cy="3663650"/>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dirty="0">
                <a:cs typeface="Arial" panose="020B0604020202020204" pitchFamily="34" charset="0"/>
              </a:rPr>
              <a:t>Privacy by Design systems to minimize DP risks, such as data minimisation, anonymisation, pseudonymisation</a:t>
            </a:r>
          </a:p>
          <a:p>
            <a:endParaRPr lang="en-GB" altLang="en-US" dirty="0">
              <a:cs typeface="Arial" panose="020B0604020202020204" pitchFamily="34" charset="0"/>
            </a:endParaRPr>
          </a:p>
          <a:p>
            <a:r>
              <a:rPr lang="en-US" altLang="en-US" dirty="0">
                <a:cs typeface="Arial" panose="020B0604020202020204" pitchFamily="34" charset="0"/>
              </a:rPr>
              <a:t>DP documentation of processes – Records of Processing</a:t>
            </a:r>
          </a:p>
          <a:p>
            <a:endParaRPr lang="en-US" altLang="en-US" dirty="0">
              <a:cs typeface="Arial" panose="020B0604020202020204" pitchFamily="34" charset="0"/>
            </a:endParaRPr>
          </a:p>
          <a:p>
            <a:r>
              <a:rPr lang="en-US" altLang="en-US" dirty="0">
                <a:cs typeface="Arial" panose="020B0604020202020204" pitchFamily="34" charset="0"/>
              </a:rPr>
              <a:t>Data Protection Impact Assessments</a:t>
            </a:r>
          </a:p>
          <a:p>
            <a:endParaRPr lang="en-US" altLang="en-US" dirty="0">
              <a:cs typeface="Arial" panose="020B0604020202020204" pitchFamily="34" charset="0"/>
            </a:endParaRPr>
          </a:p>
          <a:p>
            <a:r>
              <a:rPr lang="en-US" altLang="en-US" dirty="0">
                <a:cs typeface="Arial" panose="020B0604020202020204" pitchFamily="34" charset="0"/>
              </a:rPr>
              <a:t>Algorithmic Impact Assessments</a:t>
            </a:r>
          </a:p>
          <a:p>
            <a:endParaRPr lang="en-US" altLang="en-US" dirty="0">
              <a:cs typeface="Arial" panose="020B0604020202020204" pitchFamily="34" charset="0"/>
            </a:endParaRPr>
          </a:p>
          <a:p>
            <a:r>
              <a:rPr lang="pt-PT" altLang="en-US" dirty="0"/>
              <a:t>Privacy Notices</a:t>
            </a:r>
          </a:p>
          <a:p>
            <a:endParaRPr lang="en-GB" altLang="en-US" sz="1400" dirty="0"/>
          </a:p>
        </p:txBody>
      </p:sp>
      <p:pic>
        <p:nvPicPr>
          <p:cNvPr id="8" name="Content Placeholder 8" descr="Paper files on the table">
            <a:extLst>
              <a:ext uri="{FF2B5EF4-FFF2-40B4-BE49-F238E27FC236}">
                <a16:creationId xmlns:a16="http://schemas.microsoft.com/office/drawing/2014/main" id="{2115119B-7775-41DF-B1BE-00EADFA484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7900" y="1267877"/>
            <a:ext cx="3924300" cy="2889570"/>
          </a:xfrm>
          <a:prstGeom prst="rect">
            <a:avLst/>
          </a:prstGeom>
        </p:spPr>
      </p:pic>
    </p:spTree>
    <p:extLst>
      <p:ext uri="{BB962C8B-B14F-4D97-AF65-F5344CB8AC3E}">
        <p14:creationId xmlns:p14="http://schemas.microsoft.com/office/powerpoint/2010/main" val="309810567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6880821" cy="907304"/>
          </a:xfrm>
        </p:spPr>
        <p:txBody>
          <a:bodyPr/>
          <a:lstStyle/>
          <a:p>
            <a:r>
              <a:rPr lang="en-US" altLang="en-US" dirty="0"/>
              <a:t>General Data Protection Regulation: Privacy by Design</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28</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Content Placeholder 2">
            <a:extLst>
              <a:ext uri="{FF2B5EF4-FFF2-40B4-BE49-F238E27FC236}">
                <a16:creationId xmlns:a16="http://schemas.microsoft.com/office/drawing/2014/main" id="{E0E2789B-457D-4E34-A7A5-A1FC1D80507F}"/>
              </a:ext>
            </a:extLst>
          </p:cNvPr>
          <p:cNvSpPr txBox="1">
            <a:spLocks/>
          </p:cNvSpPr>
          <p:nvPr/>
        </p:nvSpPr>
        <p:spPr>
          <a:xfrm>
            <a:off x="4283968" y="627534"/>
            <a:ext cx="4428032" cy="3836466"/>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pt-PT" altLang="en-US" dirty="0"/>
          </a:p>
          <a:p>
            <a:endParaRPr lang="en-US" altLang="en-US" dirty="0">
              <a:cs typeface="Arial" panose="020B0604020202020204" pitchFamily="34" charset="0"/>
            </a:endParaRPr>
          </a:p>
          <a:p>
            <a:r>
              <a:rPr lang="en-US" altLang="en-US" dirty="0">
                <a:cs typeface="Arial" panose="020B0604020202020204" pitchFamily="34" charset="0"/>
              </a:rPr>
              <a:t>Data Protection Impact Assessments (Article 35)</a:t>
            </a:r>
          </a:p>
          <a:p>
            <a:endParaRPr lang="en-US" altLang="en-US" dirty="0">
              <a:cs typeface="Arial" panose="020B0604020202020204" pitchFamily="34" charset="0"/>
            </a:endParaRPr>
          </a:p>
          <a:p>
            <a:r>
              <a:rPr lang="en-US" altLang="en-US">
                <a:cs typeface="Arial" panose="020B0604020202020204" pitchFamily="34" charset="0"/>
              </a:rPr>
              <a:t>Human Intervention </a:t>
            </a:r>
            <a:r>
              <a:rPr lang="en-US" altLang="en-US" dirty="0">
                <a:cs typeface="Arial" panose="020B0604020202020204" pitchFamily="34" charset="0"/>
              </a:rPr>
              <a:t>and Automated Decision Making</a:t>
            </a:r>
          </a:p>
          <a:p>
            <a:r>
              <a:rPr lang="en-US" altLang="en-US" dirty="0">
                <a:cs typeface="Arial" panose="020B0604020202020204" pitchFamily="34" charset="0"/>
              </a:rPr>
              <a:t>(Article 13, 15, 22) </a:t>
            </a:r>
          </a:p>
          <a:p>
            <a:endParaRPr lang="en-US" altLang="en-US" dirty="0">
              <a:cs typeface="Arial" panose="020B0604020202020204" pitchFamily="34" charset="0"/>
            </a:endParaRPr>
          </a:p>
          <a:p>
            <a:r>
              <a:rPr lang="en-US" altLang="en-US" dirty="0">
                <a:cs typeface="Arial" panose="020B0604020202020204" pitchFamily="34" charset="0"/>
              </a:rPr>
              <a:t>Algorithmic Impact Assessments</a:t>
            </a:r>
          </a:p>
          <a:p>
            <a:endParaRPr lang="en-US" altLang="en-US" dirty="0">
              <a:cs typeface="Arial" panose="020B0604020202020204" pitchFamily="34" charset="0"/>
            </a:endParaRPr>
          </a:p>
          <a:p>
            <a:r>
              <a:rPr lang="en-US" altLang="en-US" dirty="0">
                <a:cs typeface="Arial" panose="020B0604020202020204" pitchFamily="34" charset="0"/>
              </a:rPr>
              <a:t>See Article 29 Working Party/</a:t>
            </a:r>
            <a:r>
              <a:rPr lang="en-GB" b="0" i="0" dirty="0">
                <a:solidFill>
                  <a:srgbClr val="2A2A2A"/>
                </a:solidFill>
                <a:effectLst/>
              </a:rPr>
              <a:t>European Data Protection Board Guidelines</a:t>
            </a:r>
            <a:endParaRPr lang="en-US" altLang="en-US" dirty="0">
              <a:cs typeface="Arial" panose="020B0604020202020204" pitchFamily="34" charset="0"/>
            </a:endParaRPr>
          </a:p>
          <a:p>
            <a:endParaRPr lang="en-US" altLang="en-US" dirty="0">
              <a:cs typeface="Arial" panose="020B0604020202020204" pitchFamily="34" charset="0"/>
            </a:endParaRPr>
          </a:p>
          <a:p>
            <a:endParaRPr lang="en-GB" altLang="en-US" sz="1400" dirty="0"/>
          </a:p>
        </p:txBody>
      </p:sp>
      <p:pic>
        <p:nvPicPr>
          <p:cNvPr id="12" name="Picture 11" descr="A picture of an electromagnetic radiation">
            <a:extLst>
              <a:ext uri="{FF2B5EF4-FFF2-40B4-BE49-F238E27FC236}">
                <a16:creationId xmlns:a16="http://schemas.microsoft.com/office/drawing/2014/main" id="{0D6B1EB2-814E-4520-A110-7E9266879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763" y="1035575"/>
            <a:ext cx="3350129" cy="3299196"/>
          </a:xfrm>
          <a:prstGeom prst="rect">
            <a:avLst/>
          </a:prstGeom>
        </p:spPr>
      </p:pic>
    </p:spTree>
    <p:extLst>
      <p:ext uri="{BB962C8B-B14F-4D97-AF65-F5344CB8AC3E}">
        <p14:creationId xmlns:p14="http://schemas.microsoft.com/office/powerpoint/2010/main" val="217615571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52278"/>
            <a:ext cx="6880821" cy="907304"/>
          </a:xfrm>
        </p:spPr>
        <p:txBody>
          <a:bodyPr/>
          <a:lstStyle/>
          <a:p>
            <a:r>
              <a:rPr lang="en-GB"/>
              <a:t>Wider Context</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29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Content Placeholder 2">
            <a:extLst>
              <a:ext uri="{FF2B5EF4-FFF2-40B4-BE49-F238E27FC236}">
                <a16:creationId xmlns:a16="http://schemas.microsoft.com/office/drawing/2014/main" id="{E0E2789B-457D-4E34-A7A5-A1FC1D80507F}"/>
              </a:ext>
            </a:extLst>
          </p:cNvPr>
          <p:cNvSpPr txBox="1">
            <a:spLocks/>
          </p:cNvSpPr>
          <p:nvPr/>
        </p:nvSpPr>
        <p:spPr>
          <a:xfrm>
            <a:off x="4283968" y="627534"/>
            <a:ext cx="4428032" cy="3836466"/>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pt-PT" altLang="en-US" dirty="0"/>
          </a:p>
          <a:p>
            <a:endParaRPr lang="en-US" altLang="en-US" dirty="0">
              <a:cs typeface="Arial" panose="020B0604020202020204" pitchFamily="34" charset="0"/>
            </a:endParaRPr>
          </a:p>
          <a:p>
            <a:r>
              <a:rPr lang="en-US" altLang="en-US" dirty="0">
                <a:cs typeface="Arial" panose="020B0604020202020204" pitchFamily="34" charset="0"/>
              </a:rPr>
              <a:t>Automated Decision Systems Accountability Act – California</a:t>
            </a:r>
          </a:p>
          <a:p>
            <a:endParaRPr lang="en-US" altLang="en-US" dirty="0">
              <a:cs typeface="Arial" panose="020B0604020202020204" pitchFamily="34" charset="0"/>
            </a:endParaRPr>
          </a:p>
          <a:p>
            <a:r>
              <a:rPr lang="en-US" altLang="en-US" dirty="0">
                <a:cs typeface="Arial" panose="020B0604020202020204" pitchFamily="34" charset="0"/>
              </a:rPr>
              <a:t>Fair Credit Reporting Act – Federal Law </a:t>
            </a:r>
          </a:p>
          <a:p>
            <a:endParaRPr lang="en-GB" altLang="en-US" sz="1400" dirty="0"/>
          </a:p>
        </p:txBody>
      </p:sp>
      <p:pic>
        <p:nvPicPr>
          <p:cNvPr id="9" name="Picture 8" descr="Hands holding each other">
            <a:extLst>
              <a:ext uri="{FF2B5EF4-FFF2-40B4-BE49-F238E27FC236}">
                <a16:creationId xmlns:a16="http://schemas.microsoft.com/office/drawing/2014/main" id="{5BB711FD-6108-4372-8767-3A416A309A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941" y="1246532"/>
            <a:ext cx="2887542" cy="2510588"/>
          </a:xfrm>
          <a:prstGeom prst="rect">
            <a:avLst/>
          </a:prstGeom>
        </p:spPr>
      </p:pic>
    </p:spTree>
    <p:extLst>
      <p:ext uri="{BB962C8B-B14F-4D97-AF65-F5344CB8AC3E}">
        <p14:creationId xmlns:p14="http://schemas.microsoft.com/office/powerpoint/2010/main" val="3082021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Who we are</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a:t>
            </a:fld>
            <a:endParaRPr lang="en-GB"/>
          </a:p>
        </p:txBody>
      </p:sp>
      <p:sp>
        <p:nvSpPr>
          <p:cNvPr id="10" name="Picture Placeholder 9"/>
          <p:cNvSpPr>
            <a:spLocks noGrp="1"/>
          </p:cNvSpPr>
          <p:nvPr>
            <p:ph type="pic" sz="quarter" idx="20"/>
          </p:nvPr>
        </p:nvSpPr>
        <p:spPr>
          <a:xfrm>
            <a:off x="432000" y="480499"/>
            <a:ext cx="8280000" cy="28800"/>
          </a:xfrm>
        </p:spPr>
      </p:sp>
      <p:pic>
        <p:nvPicPr>
          <p:cNvPr id="7" name="Picture Placeholder 7" descr="A person smiling for the camera&#10;&#10;Description automatically generated with low confidence">
            <a:extLst>
              <a:ext uri="{FF2B5EF4-FFF2-40B4-BE49-F238E27FC236}">
                <a16:creationId xmlns:a16="http://schemas.microsoft.com/office/drawing/2014/main" id="{EB33248D-C7A8-46DD-9F21-11F1B7F2A4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54" r="-5" b="32849"/>
          <a:stretch/>
        </p:blipFill>
        <p:spPr>
          <a:xfrm>
            <a:off x="6818632" y="899999"/>
            <a:ext cx="1746000" cy="1365925"/>
          </a:xfrm>
          <a:prstGeom prst="rect">
            <a:avLst/>
          </a:prstGeom>
          <a:noFill/>
        </p:spPr>
      </p:pic>
      <p:pic>
        <p:nvPicPr>
          <p:cNvPr id="9" name="Picture Placeholder 10" descr="A person wearing glasses&#10;&#10;Description automatically generated with medium confidence">
            <a:extLst>
              <a:ext uri="{FF2B5EF4-FFF2-40B4-BE49-F238E27FC236}">
                <a16:creationId xmlns:a16="http://schemas.microsoft.com/office/drawing/2014/main" id="{0BA2BFE2-5981-4176-9C3C-D272997916CC}"/>
              </a:ext>
            </a:extLst>
          </p:cNvPr>
          <p:cNvPicPr>
            <a:picLocks noChangeAspect="1"/>
          </p:cNvPicPr>
          <p:nvPr/>
        </p:nvPicPr>
        <p:blipFill>
          <a:blip r:embed="rId4">
            <a:extLst>
              <a:ext uri="{28A0092B-C50C-407E-A947-70E740481C1C}">
                <a14:useLocalDpi xmlns:a14="http://schemas.microsoft.com/office/drawing/2010/main" val="0"/>
              </a:ext>
            </a:extLst>
          </a:blip>
          <a:srcRect t="14955" b="14955"/>
          <a:stretch>
            <a:fillRect/>
          </a:stretch>
        </p:blipFill>
        <p:spPr>
          <a:xfrm>
            <a:off x="6818632" y="2675322"/>
            <a:ext cx="1746250" cy="1365925"/>
          </a:xfrm>
          <a:prstGeom prst="rect">
            <a:avLst/>
          </a:prstGeom>
        </p:spPr>
      </p:pic>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r>
              <a:rPr lang="en-GB" altLang="en-US" sz="2000" b="0" dirty="0"/>
              <a:t>Dr Elizabeth Lomas</a:t>
            </a:r>
          </a:p>
          <a:p>
            <a:r>
              <a:rPr lang="en-GB" altLang="en-US" sz="2000" b="0" dirty="0"/>
              <a:t>Associate Professor </a:t>
            </a:r>
          </a:p>
          <a:p>
            <a:r>
              <a:rPr lang="en-GB" altLang="en-US" sz="2000" b="0" dirty="0"/>
              <a:t>Information Governance, UCL</a:t>
            </a:r>
          </a:p>
          <a:p>
            <a:r>
              <a:rPr lang="en-GB" altLang="en-US" sz="2000" dirty="0"/>
              <a:t>e.lomas@ucl.ac.uk</a:t>
            </a:r>
            <a:endParaRPr lang="en-GB" altLang="en-US" sz="2000" b="0" dirty="0"/>
          </a:p>
          <a:p>
            <a:endParaRPr lang="en-GB" altLang="en-US" sz="2000" dirty="0"/>
          </a:p>
          <a:p>
            <a:endParaRPr lang="en-GB" altLang="en-US" sz="2000" b="0" dirty="0"/>
          </a:p>
          <a:p>
            <a:r>
              <a:rPr lang="en-GB" altLang="en-US" sz="2000" dirty="0"/>
              <a:t>Denise Almeida</a:t>
            </a:r>
          </a:p>
          <a:p>
            <a:r>
              <a:rPr lang="en-GB" altLang="en-US" sz="2000" b="0" dirty="0"/>
              <a:t>Post Graduate</a:t>
            </a:r>
          </a:p>
          <a:p>
            <a:r>
              <a:rPr lang="en-GB" altLang="en-US" sz="2000" b="0" dirty="0"/>
              <a:t>UCL</a:t>
            </a:r>
          </a:p>
          <a:p>
            <a:r>
              <a:rPr lang="en-GB" altLang="en-US" sz="2000" dirty="0"/>
              <a:t>denise.almeida.18@ucl.ac.uk</a:t>
            </a:r>
            <a:endParaRPr lang="en-GB" altLang="en-US" sz="2000" b="0" dirty="0"/>
          </a:p>
          <a:p>
            <a:endParaRPr lang="en-GB" altLang="en-US" sz="2000" b="0" dirty="0"/>
          </a:p>
        </p:txBody>
      </p:sp>
      <p:pic>
        <p:nvPicPr>
          <p:cNvPr id="12" name="Picture 11" descr="Logo&#10;&#10;Description automatically generated">
            <a:extLst>
              <a:ext uri="{FF2B5EF4-FFF2-40B4-BE49-F238E27FC236}">
                <a16:creationId xmlns:a16="http://schemas.microsoft.com/office/drawing/2014/main" id="{6060B2F4-1718-402F-B510-0B04880B7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26" y="1151499"/>
            <a:ext cx="2047875" cy="2228850"/>
          </a:xfrm>
          <a:prstGeom prst="rect">
            <a:avLst/>
          </a:prstGeom>
        </p:spPr>
      </p:pic>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Tree>
    <p:extLst>
      <p:ext uri="{BB962C8B-B14F-4D97-AF65-F5344CB8AC3E}">
        <p14:creationId xmlns:p14="http://schemas.microsoft.com/office/powerpoint/2010/main" val="709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2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30</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367309" y="854643"/>
            <a:ext cx="8281799" cy="3089427"/>
          </a:xfrm>
          <a:prstGeom prst="rect">
            <a:avLst/>
          </a:prstGeom>
          <a:noFill/>
        </p:spPr>
        <p:txBody>
          <a:bodyPr wrap="square" lIns="0" tIns="0" rIns="0" bIns="0" rtlCol="0" anchor="t">
            <a:noAutofit/>
          </a:bodyPr>
          <a:lstStyle/>
          <a:p>
            <a:r>
              <a:rPr lang="en-US" dirty="0"/>
              <a:t>Read the </a:t>
            </a:r>
            <a:r>
              <a:rPr lang="en-US" b="1" dirty="0"/>
              <a:t>ICO</a:t>
            </a:r>
            <a:r>
              <a:rPr lang="en-US" dirty="0"/>
              <a:t>’s 2020 discussions on </a:t>
            </a:r>
            <a:r>
              <a:rPr lang="en-US" b="1" dirty="0"/>
              <a:t>addressing risks of bias and discrimination in AI design</a:t>
            </a:r>
            <a:r>
              <a:rPr lang="en-US" dirty="0"/>
              <a:t> which are at </a:t>
            </a:r>
            <a:r>
              <a:rPr lang="en-US" dirty="0">
                <a:ea typeface="+mn-lt"/>
                <a:cs typeface="+mn-lt"/>
                <a:hlinkClick r:id="rId3"/>
              </a:rPr>
              <a:t>https://ico.org.uk/for-organisations/guide-to-data-protection/key-data-protection-themes/guidance-on-ai-and-data-protection/what-do-we-need-to-do-to-ensure-lawfulness-fairness-and-transparency-in-ai-systems/#howshouldweaddress</a:t>
            </a:r>
            <a:r>
              <a:rPr lang="en-US" dirty="0">
                <a:ea typeface="+mn-lt"/>
                <a:cs typeface="+mn-lt"/>
              </a:rPr>
              <a:t> </a:t>
            </a:r>
            <a:r>
              <a:rPr lang="en-US" dirty="0"/>
              <a:t>. These sections are within its </a:t>
            </a:r>
            <a:r>
              <a:rPr lang="en-US" i="1" dirty="0"/>
              <a:t>Guidance on Data Protection and AI</a:t>
            </a:r>
            <a:r>
              <a:rPr lang="en-US" dirty="0"/>
              <a:t>. The full publication is available at: </a:t>
            </a:r>
            <a:r>
              <a:rPr lang="en-US" dirty="0">
                <a:hlinkClick r:id="rId4"/>
              </a:rPr>
              <a:t>https://ico.org.uk/for-organisations/guide-to-data-protection/key-data-protection-themes/guidance-on-ai-and-data-protection/</a:t>
            </a:r>
            <a:r>
              <a:rPr lang="en-US" dirty="0"/>
              <a:t> (Accessed 1 July 2021). Whilst this is a guide from the UK's Information Commissioner, it provides considerations of how to build an AI framework which is compatible with data protection legislation and as a whole will provide you with many critical points for developing and deploying an AI system.</a:t>
            </a:r>
          </a:p>
          <a:p>
            <a:endParaRPr lang="en-US" dirty="0">
              <a:cs typeface="Arial"/>
            </a:endParaRPr>
          </a:p>
          <a:p>
            <a:endParaRPr lang="en-US" b="0" dirty="0">
              <a:cs typeface="Arial"/>
            </a:endParaRPr>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758571" y="395714"/>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92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2 – Activities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31</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367309" y="854643"/>
            <a:ext cx="8281799" cy="3089427"/>
          </a:xfrm>
          <a:prstGeom prst="rect">
            <a:avLst/>
          </a:prstGeom>
          <a:noFill/>
        </p:spPr>
        <p:txBody>
          <a:bodyPr wrap="square" lIns="0" tIns="0" rIns="0" bIns="0" rtlCol="0" anchor="t">
            <a:noAutofit/>
          </a:bodyPr>
          <a:lstStyle/>
          <a:p>
            <a:r>
              <a:rPr lang="en-US" dirty="0">
                <a:cs typeface="Arial"/>
              </a:rPr>
              <a:t>In addition, building on your Part 1 mapping of the regulatory and legislative landscape, you may wish to look at one of the following links, considering global differences and synergies in data protection law. The DLA Piper link provides an easy tool for comparisons.</a:t>
            </a:r>
            <a:endParaRPr lang="en-US" dirty="0"/>
          </a:p>
          <a:p>
            <a:endParaRPr lang="en-US" dirty="0"/>
          </a:p>
          <a:p>
            <a:r>
              <a:rPr lang="en-US" dirty="0"/>
              <a:t>Data Protection and Privacy Legislation Worldwide </a:t>
            </a:r>
          </a:p>
          <a:p>
            <a:r>
              <a:rPr lang="en-US" dirty="0">
                <a:hlinkClick r:id="rId3"/>
              </a:rPr>
              <a:t>https://unctad.org/page/data-protection-and-privacy-legislation-worldwide</a:t>
            </a:r>
            <a:r>
              <a:rPr lang="en-US" dirty="0"/>
              <a:t> </a:t>
            </a:r>
            <a:endParaRPr lang="en-US" dirty="0">
              <a:cs typeface="Arial"/>
            </a:endParaRPr>
          </a:p>
          <a:p>
            <a:endParaRPr lang="en-US" dirty="0">
              <a:cs typeface="Arial"/>
            </a:endParaRPr>
          </a:p>
          <a:p>
            <a:r>
              <a:rPr lang="en-US" dirty="0">
                <a:cs typeface="Arial"/>
              </a:rPr>
              <a:t>DLA Piper’s Data Protection Laws of the World</a:t>
            </a:r>
          </a:p>
          <a:p>
            <a:r>
              <a:rPr lang="en-US" dirty="0">
                <a:cs typeface="Arial"/>
                <a:hlinkClick r:id="rId4"/>
              </a:rPr>
              <a:t>https://www.dlapiperdataprotection.com/</a:t>
            </a:r>
            <a:r>
              <a:rPr lang="en-US" dirty="0">
                <a:cs typeface="Arial"/>
              </a:rPr>
              <a:t> </a:t>
            </a:r>
            <a:endParaRPr lang="en-US">
              <a:cs typeface="Arial"/>
            </a:endParaRPr>
          </a:p>
          <a:p>
            <a:endParaRPr lang="en-US" dirty="0"/>
          </a:p>
          <a:p>
            <a:r>
              <a:rPr lang="en-US" dirty="0"/>
              <a:t>EU GDPR Law Comparison</a:t>
            </a:r>
            <a:endParaRPr lang="en-US" dirty="0">
              <a:cs typeface="Arial"/>
            </a:endParaRPr>
          </a:p>
          <a:p>
            <a:r>
              <a:rPr lang="en-US" dirty="0">
                <a:hlinkClick r:id="rId5"/>
              </a:rPr>
              <a:t>https://www.activemind.legal/law/</a:t>
            </a:r>
            <a:r>
              <a:rPr lang="en-US" dirty="0"/>
              <a:t> </a:t>
            </a:r>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1513803" y="300963"/>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1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32</a:t>
            </a:fld>
            <a:endParaRPr lang="en-GB"/>
          </a:p>
        </p:txBody>
      </p:sp>
      <p:sp>
        <p:nvSpPr>
          <p:cNvPr id="5" name="Title 4"/>
          <p:cNvSpPr>
            <a:spLocks noGrp="1"/>
          </p:cNvSpPr>
          <p:nvPr>
            <p:ph type="title"/>
          </p:nvPr>
        </p:nvSpPr>
        <p:spPr>
          <a:xfrm>
            <a:off x="432000" y="987574"/>
            <a:ext cx="8280000" cy="1334426"/>
          </a:xfrm>
        </p:spPr>
        <p:txBody>
          <a:bodyPr/>
          <a:lstStyle/>
          <a:p>
            <a:r>
              <a:rPr lang="en-GB" dirty="0"/>
              <a:t>Part 3</a:t>
            </a:r>
            <a:br>
              <a:rPr lang="en-GB" dirty="0">
                <a:cs typeface="Arial"/>
              </a:rPr>
            </a:br>
            <a:br>
              <a:rPr lang="en-GB" dirty="0"/>
            </a:br>
            <a:br>
              <a:rPr lang="en-GB" dirty="0"/>
            </a:br>
            <a:r>
              <a:rPr lang="en-GB" dirty="0"/>
              <a:t>GDPR in Practice: </a:t>
            </a:r>
            <a:br>
              <a:rPr lang="en-GB" dirty="0"/>
            </a:br>
            <a:r>
              <a:rPr lang="en-GB" dirty="0"/>
              <a:t>Records of Processing Activities (ROPA)</a:t>
            </a:r>
            <a:br>
              <a:rPr lang="en-GB" dirty="0">
                <a:solidFill>
                  <a:schemeClr val="bg1"/>
                </a:solidFill>
              </a:rPr>
            </a:br>
            <a:endParaRPr lang="en-GB" dirty="0"/>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990277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Records of Processing Activity (ROPA)</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33</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A650D455-791F-44B9-852E-CFFE59B27006}"/>
              </a:ext>
            </a:extLst>
          </p:cNvPr>
          <p:cNvSpPr txBox="1"/>
          <p:nvPr/>
        </p:nvSpPr>
        <p:spPr>
          <a:xfrm>
            <a:off x="427483" y="538100"/>
            <a:ext cx="4720581" cy="4093428"/>
          </a:xfrm>
          <a:prstGeom prst="rect">
            <a:avLst/>
          </a:prstGeom>
          <a:noFill/>
        </p:spPr>
        <p:txBody>
          <a:bodyPr wrap="square">
            <a:spAutoFit/>
          </a:bodyPr>
          <a:lstStyle/>
          <a:p>
            <a:pPr marL="214313" indent="-214313">
              <a:buFont typeface="Arial" panose="020B0604020202020204" pitchFamily="34" charset="0"/>
              <a:buChar char="•"/>
            </a:pPr>
            <a:r>
              <a:rPr lang="en-GB" sz="2000" dirty="0">
                <a:cs typeface="Calibri" panose="020F0502020204030204" pitchFamily="34" charset="0"/>
              </a:rPr>
              <a:t>Defined in art. 30 of the GDPR, </a:t>
            </a:r>
          </a:p>
          <a:p>
            <a:pPr marL="214313" indent="-214313">
              <a:buFont typeface="Arial" panose="020B0604020202020204" pitchFamily="34" charset="0"/>
              <a:buChar char="•"/>
            </a:pPr>
            <a:r>
              <a:rPr lang="en-GB" sz="2000" dirty="0">
                <a:cs typeface="Calibri" panose="020F0502020204030204" pitchFamily="34" charset="0"/>
              </a:rPr>
              <a:t>Records detailing all of the processing activities of controllers or processors:</a:t>
            </a:r>
          </a:p>
          <a:p>
            <a:pPr marL="557213" lvl="1" indent="-214313">
              <a:buFont typeface="Arial" panose="020B0604020202020204" pitchFamily="34" charset="0"/>
              <a:buChar char="•"/>
            </a:pPr>
            <a:r>
              <a:rPr lang="en-GB" sz="2000" dirty="0">
                <a:cs typeface="Calibri" panose="020F0502020204030204" pitchFamily="34" charset="0"/>
              </a:rPr>
              <a:t>Details of controller and/or processor</a:t>
            </a:r>
          </a:p>
          <a:p>
            <a:pPr marL="557213" lvl="1" indent="-214313">
              <a:buFont typeface="Arial" panose="020B0604020202020204" pitchFamily="34" charset="0"/>
              <a:buChar char="•"/>
            </a:pPr>
            <a:r>
              <a:rPr lang="en-GB" sz="2000" dirty="0">
                <a:cs typeface="Calibri" panose="020F0502020204030204" pitchFamily="34" charset="0"/>
              </a:rPr>
              <a:t>Purpose of the processing</a:t>
            </a:r>
          </a:p>
          <a:p>
            <a:pPr marL="557213" lvl="1" indent="-214313">
              <a:buFont typeface="Arial" panose="020B0604020202020204" pitchFamily="34" charset="0"/>
              <a:buChar char="•"/>
            </a:pPr>
            <a:r>
              <a:rPr lang="en-GB" sz="2000" dirty="0">
                <a:cs typeface="Calibri" panose="020F0502020204030204" pitchFamily="34" charset="0"/>
              </a:rPr>
              <a:t>Description of the categories of data subjects and data recipients</a:t>
            </a:r>
          </a:p>
          <a:p>
            <a:pPr marL="557213" lvl="1" indent="-214313">
              <a:buFont typeface="Arial" panose="020B0604020202020204" pitchFamily="34" charset="0"/>
              <a:buChar char="•"/>
            </a:pPr>
            <a:r>
              <a:rPr lang="en-GB" sz="2000" dirty="0">
                <a:cs typeface="Calibri" panose="020F0502020204030204" pitchFamily="34" charset="0"/>
              </a:rPr>
              <a:t>Details on transfers to third-countries or international organisations</a:t>
            </a:r>
          </a:p>
          <a:p>
            <a:pPr marL="557213" lvl="1" indent="-214313">
              <a:buFont typeface="Arial" panose="020B0604020202020204" pitchFamily="34" charset="0"/>
              <a:buChar char="•"/>
            </a:pPr>
            <a:r>
              <a:rPr lang="en-GB" sz="2000" dirty="0">
                <a:cs typeface="Calibri" panose="020F0502020204030204" pitchFamily="34" charset="0"/>
              </a:rPr>
              <a:t>Description of technical and organisational security measures</a:t>
            </a:r>
          </a:p>
        </p:txBody>
      </p:sp>
      <p:pic>
        <p:nvPicPr>
          <p:cNvPr id="9" name="Graphic 8" descr="Document with solid fill">
            <a:extLst>
              <a:ext uri="{FF2B5EF4-FFF2-40B4-BE49-F238E27FC236}">
                <a16:creationId xmlns:a16="http://schemas.microsoft.com/office/drawing/2014/main" id="{AE68A435-FFF9-42EE-8B75-3C8735D7C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2538" y="1199430"/>
            <a:ext cx="2129462" cy="3106623"/>
          </a:xfrm>
          <a:prstGeom prst="rect">
            <a:avLst/>
          </a:prstGeom>
        </p:spPr>
      </p:pic>
    </p:spTree>
    <p:extLst>
      <p:ext uri="{BB962C8B-B14F-4D97-AF65-F5344CB8AC3E}">
        <p14:creationId xmlns:p14="http://schemas.microsoft.com/office/powerpoint/2010/main" val="378913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What can the records be used for?</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34</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ext Placeholder 4" descr="Text">
            <a:extLst>
              <a:ext uri="{FF2B5EF4-FFF2-40B4-BE49-F238E27FC236}">
                <a16:creationId xmlns:a16="http://schemas.microsoft.com/office/drawing/2014/main" id="{6ADE2610-D3B5-4587-8FBD-75FC6F7F5B75}"/>
              </a:ext>
            </a:extLst>
          </p:cNvPr>
          <p:cNvSpPr txBox="1">
            <a:spLocks/>
          </p:cNvSpPr>
          <p:nvPr/>
        </p:nvSpPr>
        <p:spPr>
          <a:xfrm flipH="1">
            <a:off x="4932039" y="411510"/>
            <a:ext cx="4211956" cy="4104456"/>
          </a:xfrm>
          <a:prstGeom prst="rect">
            <a:avLst/>
          </a:prstGeom>
        </p:spPr>
        <p:txBody>
          <a:bodyPr/>
          <a:lstStyle>
            <a:lvl1pPr marL="0" indent="0" algn="l" defTabSz="914400" rtl="0" eaLnBrk="1" latinLnBrk="0" hangingPunct="1">
              <a:spcBef>
                <a:spcPts val="0"/>
              </a:spcBef>
              <a:spcAft>
                <a:spcPts val="0"/>
              </a:spcAft>
              <a:buFont typeface="Arial" panose="020B0604020202020204" pitchFamily="34" charset="0"/>
              <a:buNone/>
              <a:defRPr sz="2100" b="1"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432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864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1296000" indent="-252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pPr marL="342900" indent="-342900">
              <a:buFont typeface="Arial" panose="020B0604020202020204" pitchFamily="34" charset="0"/>
              <a:buChar char="•"/>
            </a:pPr>
            <a:r>
              <a:rPr lang="en-GB" sz="2000" b="0" dirty="0"/>
              <a:t>Provide evidence of accountability;</a:t>
            </a:r>
          </a:p>
          <a:p>
            <a:pPr marL="342900" indent="-342900">
              <a:buFont typeface="Arial" panose="020B0604020202020204" pitchFamily="34" charset="0"/>
              <a:buChar char="•"/>
            </a:pPr>
            <a:r>
              <a:rPr lang="en-GB" sz="2000" b="0" dirty="0"/>
              <a:t>Assist in breach investigations and/or responding to individual rights requests;</a:t>
            </a:r>
          </a:p>
          <a:p>
            <a:pPr marL="342900" indent="-342900">
              <a:buFont typeface="Arial" panose="020B0604020202020204" pitchFamily="34" charset="0"/>
              <a:buChar char="•"/>
            </a:pPr>
            <a:r>
              <a:rPr lang="en-GB" sz="2000" b="0" dirty="0"/>
              <a:t>Highlighting areas of risk which require Data Protection Impact Assessments;</a:t>
            </a:r>
          </a:p>
          <a:p>
            <a:pPr marL="342900" indent="-342900">
              <a:buFont typeface="Arial" panose="020B0604020202020204" pitchFamily="34" charset="0"/>
              <a:buChar char="•"/>
            </a:pPr>
            <a:r>
              <a:rPr lang="en-GB" sz="2000" b="0" dirty="0"/>
              <a:t>Inform policy and procedure development;</a:t>
            </a:r>
          </a:p>
          <a:p>
            <a:pPr marL="342900" indent="-342900">
              <a:buFont typeface="Arial" panose="020B0604020202020204" pitchFamily="34" charset="0"/>
              <a:buChar char="•"/>
            </a:pPr>
            <a:r>
              <a:rPr lang="en-GB" sz="2000" b="0" dirty="0"/>
              <a:t>Facilitate the maintenance of retention schedules.</a:t>
            </a:r>
          </a:p>
          <a:p>
            <a:endParaRPr lang="en-US" dirty="0"/>
          </a:p>
        </p:txBody>
      </p:sp>
      <p:pic>
        <p:nvPicPr>
          <p:cNvPr id="8" name="Picture 4">
            <a:extLst>
              <a:ext uri="{FF2B5EF4-FFF2-40B4-BE49-F238E27FC236}">
                <a16:creationId xmlns:a16="http://schemas.microsoft.com/office/drawing/2014/main" id="{66E55B47-D546-4088-9488-F7C21CC9D6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019" y="900000"/>
            <a:ext cx="3866741" cy="28865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024770E-644D-49C5-A5B2-E7E7E2AAE01A}"/>
              </a:ext>
            </a:extLst>
          </p:cNvPr>
          <p:cNvSpPr/>
          <p:nvPr/>
        </p:nvSpPr>
        <p:spPr>
          <a:xfrm>
            <a:off x="648019" y="4011212"/>
            <a:ext cx="1907757" cy="276999"/>
          </a:xfrm>
          <a:prstGeom prst="rect">
            <a:avLst/>
          </a:prstGeom>
        </p:spPr>
        <p:txBody>
          <a:bodyPr wrap="square">
            <a:spAutoFit/>
          </a:bodyPr>
          <a:lstStyle/>
          <a:p>
            <a:pPr algn="r"/>
            <a:r>
              <a:rPr lang="en-GB" sz="600" u="sng" dirty="0">
                <a:solidFill>
                  <a:schemeClr val="tx1">
                    <a:lumMod val="75000"/>
                    <a:lumOff val="25000"/>
                  </a:schemeClr>
                </a:solidFill>
                <a:latin typeface="Lato"/>
                <a:hlinkClick r:id="rId4">
                  <a:extLst>
                    <a:ext uri="{A12FA001-AC4F-418D-AE19-62706E023703}">
                      <ahyp:hlinkClr xmlns:ahyp="http://schemas.microsoft.com/office/drawing/2018/hyperlinkcolor" val="tx"/>
                    </a:ext>
                  </a:extLst>
                </a:hlinkClick>
              </a:rPr>
              <a:t>"Europe GDPR PD"</a:t>
            </a:r>
            <a:r>
              <a:rPr lang="en-GB" sz="600" dirty="0">
                <a:solidFill>
                  <a:schemeClr val="tx1">
                    <a:lumMod val="75000"/>
                    <a:lumOff val="25000"/>
                  </a:schemeClr>
                </a:solidFill>
                <a:latin typeface="Lato"/>
              </a:rPr>
              <a:t> by</a:t>
            </a:r>
            <a:r>
              <a:rPr lang="en-GB" sz="600" dirty="0">
                <a:solidFill>
                  <a:srgbClr val="0097A9"/>
                </a:solidFill>
                <a:latin typeface="Lato"/>
                <a:hlinkClick r:id="rId5">
                  <a:extLst>
                    <a:ext uri="{A12FA001-AC4F-418D-AE19-62706E023703}">
                      <ahyp:hlinkClr xmlns:ahyp="http://schemas.microsoft.com/office/drawing/2018/hyperlinkcolor" val="tx"/>
                    </a:ext>
                  </a:extLst>
                </a:hlinkClick>
              </a:rPr>
              <a:t> </a:t>
            </a:r>
            <a:r>
              <a:rPr lang="en-GB" sz="600" u="sng" dirty="0">
                <a:solidFill>
                  <a:schemeClr val="tx1">
                    <a:lumMod val="75000"/>
                    <a:lumOff val="25000"/>
                  </a:schemeClr>
                </a:solidFill>
                <a:latin typeface="Lato"/>
                <a:hlinkClick r:id="rId5">
                  <a:extLst>
                    <a:ext uri="{A12FA001-AC4F-418D-AE19-62706E023703}">
                      <ahyp:hlinkClr xmlns:ahyp="http://schemas.microsoft.com/office/drawing/2018/hyperlinkcolor" val="tx"/>
                    </a:ext>
                  </a:extLst>
                </a:hlinkClick>
              </a:rPr>
              <a:t>Harakir</a:t>
            </a:r>
            <a:r>
              <a:rPr lang="en-GB" sz="600" dirty="0">
                <a:solidFill>
                  <a:schemeClr val="tx1">
                    <a:lumMod val="75000"/>
                    <a:lumOff val="25000"/>
                  </a:schemeClr>
                </a:solidFill>
                <a:latin typeface="Lato"/>
              </a:rPr>
              <a:t> is marked with</a:t>
            </a:r>
            <a:r>
              <a:rPr lang="en-GB" sz="600" dirty="0">
                <a:solidFill>
                  <a:srgbClr val="0097A9"/>
                </a:solidFill>
                <a:latin typeface="Lato"/>
                <a:hlinkClick r:id="rId6">
                  <a:extLst>
                    <a:ext uri="{A12FA001-AC4F-418D-AE19-62706E023703}">
                      <ahyp:hlinkClr xmlns:ahyp="http://schemas.microsoft.com/office/drawing/2018/hyperlinkcolor" val="tx"/>
                    </a:ext>
                  </a:extLst>
                </a:hlinkClick>
              </a:rPr>
              <a:t> </a:t>
            </a:r>
            <a:r>
              <a:rPr lang="en-GB" sz="600" u="sng" dirty="0">
                <a:solidFill>
                  <a:schemeClr val="tx1">
                    <a:lumMod val="75000"/>
                    <a:lumOff val="25000"/>
                  </a:schemeClr>
                </a:solidFill>
                <a:latin typeface="Lato"/>
                <a:hlinkClick r:id="rId6">
                  <a:extLst>
                    <a:ext uri="{A12FA001-AC4F-418D-AE19-62706E023703}">
                      <ahyp:hlinkClr xmlns:ahyp="http://schemas.microsoft.com/office/drawing/2018/hyperlinkcolor" val="tx"/>
                    </a:ext>
                  </a:extLst>
                </a:hlinkClick>
              </a:rPr>
              <a:t>CC0 1.0</a:t>
            </a:r>
            <a:r>
              <a:rPr lang="en-GB" sz="600" u="sng" dirty="0">
                <a:solidFill>
                  <a:schemeClr val="tx1">
                    <a:lumMod val="75000"/>
                    <a:lumOff val="25000"/>
                  </a:schemeClr>
                </a:solidFill>
                <a:latin typeface="Lato"/>
              </a:rPr>
              <a:t> </a:t>
            </a:r>
            <a:endParaRPr lang="en-GB" sz="1350" dirty="0">
              <a:solidFill>
                <a:schemeClr val="tx1">
                  <a:lumMod val="75000"/>
                  <a:lumOff val="25000"/>
                </a:schemeClr>
              </a:solidFill>
            </a:endParaRPr>
          </a:p>
        </p:txBody>
      </p:sp>
    </p:spTree>
    <p:extLst>
      <p:ext uri="{BB962C8B-B14F-4D97-AF65-F5344CB8AC3E}">
        <p14:creationId xmlns:p14="http://schemas.microsoft.com/office/powerpoint/2010/main" val="1767131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ROPA and AI</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35</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C037D53A-7456-4FB0-B86A-BF5372AF1946}"/>
              </a:ext>
            </a:extLst>
          </p:cNvPr>
          <p:cNvSpPr txBox="1"/>
          <p:nvPr/>
        </p:nvSpPr>
        <p:spPr>
          <a:xfrm>
            <a:off x="-324544" y="1199431"/>
            <a:ext cx="5184576" cy="2862322"/>
          </a:xfrm>
          <a:prstGeom prst="rect">
            <a:avLst/>
          </a:prstGeom>
          <a:noFill/>
        </p:spPr>
        <p:txBody>
          <a:bodyPr wrap="square">
            <a:spAutoFit/>
          </a:bodyPr>
          <a:lstStyle/>
          <a:p>
            <a:pPr marL="800100" lvl="1" indent="-342900">
              <a:buFont typeface="Arial" panose="020B0604020202020204" pitchFamily="34" charset="0"/>
              <a:buChar char="•"/>
            </a:pPr>
            <a:r>
              <a:rPr lang="en-GB" sz="2000" dirty="0">
                <a:solidFill>
                  <a:schemeClr val="tx1">
                    <a:lumMod val="75000"/>
                    <a:lumOff val="25000"/>
                  </a:schemeClr>
                </a:solidFill>
                <a:latin typeface="+mn-lt"/>
              </a:rPr>
              <a:t>Aid </a:t>
            </a:r>
            <a:r>
              <a:rPr lang="en-GB" sz="2000" b="1" dirty="0">
                <a:latin typeface="+mn-lt"/>
              </a:rPr>
              <a:t>transparency</a:t>
            </a:r>
            <a:r>
              <a:rPr lang="en-GB" sz="2000" dirty="0">
                <a:solidFill>
                  <a:srgbClr val="0070C0"/>
                </a:solidFill>
                <a:latin typeface="+mn-lt"/>
              </a:rPr>
              <a:t> </a:t>
            </a:r>
            <a:r>
              <a:rPr lang="en-GB" sz="2000" dirty="0">
                <a:solidFill>
                  <a:schemeClr val="tx1">
                    <a:lumMod val="75000"/>
                    <a:lumOff val="25000"/>
                  </a:schemeClr>
                </a:solidFill>
                <a:latin typeface="+mn-lt"/>
              </a:rPr>
              <a:t>by keeping detailed records of processes, procedures and data used for AI applications</a:t>
            </a:r>
          </a:p>
          <a:p>
            <a:pPr lvl="1"/>
            <a:endParaRPr lang="en-GB" sz="2000" dirty="0">
              <a:solidFill>
                <a:schemeClr val="tx1">
                  <a:lumMod val="75000"/>
                  <a:lumOff val="25000"/>
                </a:schemeClr>
              </a:solidFill>
              <a:latin typeface="+mn-lt"/>
            </a:endParaRPr>
          </a:p>
          <a:p>
            <a:pPr marL="800100" lvl="1" indent="-342900">
              <a:buFont typeface="Arial" panose="020B0604020202020204" pitchFamily="34" charset="0"/>
              <a:buChar char="•"/>
            </a:pPr>
            <a:r>
              <a:rPr lang="en-GB" sz="2000" dirty="0">
                <a:solidFill>
                  <a:schemeClr val="tx1">
                    <a:lumMod val="75000"/>
                    <a:lumOff val="25000"/>
                  </a:schemeClr>
                </a:solidFill>
                <a:latin typeface="+mn-lt"/>
              </a:rPr>
              <a:t>Highlight</a:t>
            </a:r>
            <a:r>
              <a:rPr lang="en-GB" sz="2000" dirty="0">
                <a:solidFill>
                  <a:srgbClr val="0070C0"/>
                </a:solidFill>
                <a:latin typeface="+mn-lt"/>
              </a:rPr>
              <a:t> </a:t>
            </a:r>
            <a:r>
              <a:rPr lang="en-GB" sz="2000" b="1" dirty="0">
                <a:latin typeface="+mn-lt"/>
              </a:rPr>
              <a:t>high risk areas </a:t>
            </a:r>
            <a:r>
              <a:rPr lang="en-GB" sz="2000" dirty="0">
                <a:solidFill>
                  <a:schemeClr val="tx1">
                    <a:lumMod val="75000"/>
                    <a:lumOff val="25000"/>
                  </a:schemeClr>
                </a:solidFill>
                <a:latin typeface="+mn-lt"/>
              </a:rPr>
              <a:t>which require further impact assessments and, potentially, mitigation strategies and changes to the product</a:t>
            </a:r>
          </a:p>
        </p:txBody>
      </p:sp>
      <p:pic>
        <p:nvPicPr>
          <p:cNvPr id="12" name="Picture 11" descr="A picture containing text, electronics&#10;&#10;Description automatically generated">
            <a:extLst>
              <a:ext uri="{FF2B5EF4-FFF2-40B4-BE49-F238E27FC236}">
                <a16:creationId xmlns:a16="http://schemas.microsoft.com/office/drawing/2014/main" id="{8A87236A-ADCA-4E8F-B6BC-A2CED3097F4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04048" y="699542"/>
            <a:ext cx="3707951" cy="3672408"/>
          </a:xfrm>
          <a:prstGeom prst="rect">
            <a:avLst/>
          </a:prstGeom>
        </p:spPr>
      </p:pic>
    </p:spTree>
    <p:extLst>
      <p:ext uri="{BB962C8B-B14F-4D97-AF65-F5344CB8AC3E}">
        <p14:creationId xmlns:p14="http://schemas.microsoft.com/office/powerpoint/2010/main" val="12774175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3 – Activity and Readings</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36</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B01AB94B-4C06-4F2F-B37E-5EF0E2F3E006}"/>
              </a:ext>
            </a:extLst>
          </p:cNvPr>
          <p:cNvSpPr txBox="1"/>
          <p:nvPr/>
        </p:nvSpPr>
        <p:spPr>
          <a:xfrm>
            <a:off x="430823" y="855220"/>
            <a:ext cx="7660127"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ea typeface="+mn-lt"/>
                <a:cs typeface="+mn-lt"/>
              </a:rPr>
              <a:t>Using the provided </a:t>
            </a:r>
            <a:r>
              <a:rPr lang="en-US" sz="1600" dirty="0">
                <a:ea typeface="+mn-lt"/>
                <a:cs typeface="+mn-lt"/>
                <a:hlinkClick r:id="rId3">
                  <a:extLst>
                    <a:ext uri="{A12FA001-AC4F-418D-AE19-62706E023703}">
                      <ahyp:hlinkClr xmlns:ahyp="http://schemas.microsoft.com/office/drawing/2018/hyperlinkcolor" val="tx"/>
                    </a:ext>
                  </a:extLst>
                </a:hlinkClick>
              </a:rPr>
              <a:t>ICO Records of Processing Template</a:t>
            </a:r>
            <a:r>
              <a:rPr lang="en-US" sz="1600" dirty="0">
                <a:ea typeface="+mn-lt"/>
                <a:cs typeface="+mn-lt"/>
              </a:rPr>
              <a:t>, create records for an AI/ML driven process within your organization. </a:t>
            </a:r>
            <a:endParaRPr lang="en-US" sz="1600">
              <a:ea typeface="+mn-lt"/>
              <a:cs typeface="+mn-lt"/>
            </a:endParaRPr>
          </a:p>
          <a:p>
            <a:endParaRPr lang="en-US" sz="1600" dirty="0">
              <a:cs typeface="Arial"/>
            </a:endParaRPr>
          </a:p>
          <a:p>
            <a:r>
              <a:rPr lang="en-US" sz="1600" dirty="0">
                <a:cs typeface="Arial"/>
              </a:rPr>
              <a:t>Read through the </a:t>
            </a:r>
            <a:r>
              <a:rPr lang="en-US" sz="1600" dirty="0">
                <a:cs typeface="Arial"/>
                <a:hlinkClick r:id="rId4"/>
              </a:rPr>
              <a:t>ICO guidelines on Records of Processing Activities</a:t>
            </a:r>
            <a:r>
              <a:rPr lang="en-US" sz="1600" dirty="0">
                <a:cs typeface="Arial"/>
              </a:rPr>
              <a:t> and the </a:t>
            </a:r>
            <a:r>
              <a:rPr lang="en-US" sz="1600" dirty="0">
                <a:cs typeface="Arial"/>
                <a:hlinkClick r:id="rId5"/>
              </a:rPr>
              <a:t>ICO and The Alan Turing Institute's guidance</a:t>
            </a:r>
            <a:r>
              <a:rPr lang="en-US" sz="1600" dirty="0">
                <a:cs typeface="Arial"/>
              </a:rPr>
              <a:t> on explainable AI, particularly</a:t>
            </a:r>
            <a:r>
              <a:rPr lang="en-US" sz="1600" b="1" dirty="0">
                <a:cs typeface="Arial"/>
              </a:rPr>
              <a:t> task 2 of part </a:t>
            </a:r>
            <a:r>
              <a:rPr lang="en-US" sz="1600" b="1">
                <a:cs typeface="Arial"/>
              </a:rPr>
              <a:t>2, </a:t>
            </a:r>
            <a:r>
              <a:rPr lang="en-US" sz="1600">
                <a:cs typeface="Arial"/>
              </a:rPr>
              <a:t>for further support in this activity.</a:t>
            </a:r>
          </a:p>
          <a:p>
            <a:endParaRPr lang="en-US" sz="1600" b="1" dirty="0">
              <a:cs typeface="Arial"/>
            </a:endParaRPr>
          </a:p>
          <a:p>
            <a:endParaRPr lang="en-US" sz="1600" dirty="0">
              <a:cs typeface="Arial"/>
            </a:endParaRPr>
          </a:p>
        </p:txBody>
      </p:sp>
    </p:spTree>
    <p:extLst>
      <p:ext uri="{BB962C8B-B14F-4D97-AF65-F5344CB8AC3E}">
        <p14:creationId xmlns:p14="http://schemas.microsoft.com/office/powerpoint/2010/main" val="177908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37</a:t>
            </a:fld>
            <a:endParaRPr lang="en-GB"/>
          </a:p>
        </p:txBody>
      </p:sp>
      <p:sp>
        <p:nvSpPr>
          <p:cNvPr id="5" name="Title 4"/>
          <p:cNvSpPr>
            <a:spLocks noGrp="1"/>
          </p:cNvSpPr>
          <p:nvPr>
            <p:ph type="title"/>
          </p:nvPr>
        </p:nvSpPr>
        <p:spPr>
          <a:xfrm>
            <a:off x="432000" y="987574"/>
            <a:ext cx="8280000" cy="1334426"/>
          </a:xfrm>
        </p:spPr>
        <p:txBody>
          <a:bodyPr/>
          <a:lstStyle/>
          <a:p>
            <a:r>
              <a:rPr lang="en-GB" dirty="0"/>
              <a:t>Part 4</a:t>
            </a:r>
            <a:br>
              <a:rPr lang="en-GB" dirty="0"/>
            </a:br>
            <a:br>
              <a:rPr lang="en-GB" dirty="0"/>
            </a:br>
            <a:r>
              <a:rPr lang="en-GB" dirty="0"/>
              <a:t>Impact Assessments</a:t>
            </a:r>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533643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Impact Assessments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38</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721635" y="564897"/>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90D9A0DD-2A2F-4194-90D7-7C3D76F4AA76}"/>
              </a:ext>
            </a:extLst>
          </p:cNvPr>
          <p:cNvSpPr txBox="1"/>
          <p:nvPr/>
        </p:nvSpPr>
        <p:spPr>
          <a:xfrm>
            <a:off x="427483" y="699541"/>
            <a:ext cx="6448773" cy="4524315"/>
          </a:xfrm>
          <a:prstGeom prst="rect">
            <a:avLst/>
          </a:prstGeom>
          <a:noFill/>
        </p:spPr>
        <p:txBody>
          <a:bodyPr wrap="square">
            <a:spAutoFit/>
          </a:bodyPr>
          <a:lstStyle/>
          <a:p>
            <a:r>
              <a:rPr lang="en-US" b="0" i="0" dirty="0">
                <a:effectLst/>
                <a:latin typeface="+mj-lt"/>
              </a:rPr>
              <a:t>Impact assessment (IA) is a structured a process for considering the implications, for people and their environment, of proposed actions while there is still an opportunity to modify (or even, if appropriate, abandon) the proposals. It is applied at all levels of decision-making, from policies to specific projects. </a:t>
            </a:r>
          </a:p>
          <a:p>
            <a:endParaRPr lang="en-US" dirty="0">
              <a:latin typeface="+mj-lt"/>
            </a:endParaRPr>
          </a:p>
          <a:p>
            <a:r>
              <a:rPr lang="en-GB" dirty="0">
                <a:latin typeface="+mj-lt"/>
              </a:rPr>
              <a:t>Data Protection Impact Assessments (DPIA) </a:t>
            </a:r>
            <a:r>
              <a:rPr lang="en-GB" dirty="0">
                <a:latin typeface="+mj-lt"/>
                <a:cs typeface="Calibri" panose="020F0502020204030204" pitchFamily="34" charset="0"/>
              </a:rPr>
              <a:t>are a legal requirement of the GDPR for all potentially high-risk activities, including “</a:t>
            </a:r>
            <a:r>
              <a:rPr lang="en-GB" b="1" dirty="0">
                <a:latin typeface="+mj-lt"/>
                <a:cs typeface="Calibri" panose="020F0502020204030204" pitchFamily="34" charset="0"/>
              </a:rPr>
              <a:t>new technologies</a:t>
            </a:r>
            <a:r>
              <a:rPr lang="en-GB" dirty="0">
                <a:latin typeface="+mj-lt"/>
                <a:cs typeface="Calibri" panose="020F0502020204030204" pitchFamily="34" charset="0"/>
              </a:rPr>
              <a:t>” and “</a:t>
            </a:r>
            <a:r>
              <a:rPr lang="en-GB" b="1" dirty="0">
                <a:latin typeface="+mj-lt"/>
                <a:cs typeface="Calibri" panose="020F0502020204030204" pitchFamily="34" charset="0"/>
              </a:rPr>
              <a:t>innovative processes</a:t>
            </a:r>
            <a:r>
              <a:rPr lang="en-GB" dirty="0">
                <a:latin typeface="+mj-lt"/>
                <a:cs typeface="Calibri" panose="020F0502020204030204" pitchFamily="34" charset="0"/>
              </a:rPr>
              <a:t>”</a:t>
            </a:r>
          </a:p>
          <a:p>
            <a:endParaRPr lang="en-GB" dirty="0">
              <a:latin typeface="+mj-lt"/>
              <a:cs typeface="Calibri" panose="020F0502020204030204" pitchFamily="34" charset="0"/>
            </a:endParaRPr>
          </a:p>
          <a:p>
            <a:r>
              <a:rPr lang="en-GB" dirty="0">
                <a:latin typeface="+mj-lt"/>
                <a:cs typeface="Calibri" panose="020F0502020204030204" pitchFamily="34" charset="0"/>
              </a:rPr>
              <a:t>AI would fall under both requirements – </a:t>
            </a:r>
          </a:p>
          <a:p>
            <a:r>
              <a:rPr lang="en-GB" dirty="0">
                <a:latin typeface="+mj-lt"/>
                <a:cs typeface="Calibri" panose="020F0502020204030204" pitchFamily="34" charset="0"/>
              </a:rPr>
              <a:t>a DPIA is encouraged for all AI projects which involve personal data</a:t>
            </a:r>
          </a:p>
          <a:p>
            <a:endParaRPr lang="en-GB" dirty="0">
              <a:cs typeface="Calibri" panose="020F0502020204030204" pitchFamily="34" charset="0"/>
            </a:endParaRPr>
          </a:p>
          <a:p>
            <a:endParaRPr lang="en-GB" dirty="0">
              <a:cs typeface="Calibri" panose="020F0502020204030204" pitchFamily="34" charset="0"/>
            </a:endParaRPr>
          </a:p>
        </p:txBody>
      </p:sp>
      <p:pic>
        <p:nvPicPr>
          <p:cNvPr id="12" name="Picture 11" descr="A picture containing text, scene, way, road&#10;&#10;Description automatically generated">
            <a:extLst>
              <a:ext uri="{FF2B5EF4-FFF2-40B4-BE49-F238E27FC236}">
                <a16:creationId xmlns:a16="http://schemas.microsoft.com/office/drawing/2014/main" id="{CAF0671F-EA32-42FD-8AE5-9987EB9FB43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20272" y="593696"/>
            <a:ext cx="1944216" cy="3591063"/>
          </a:xfrm>
          <a:prstGeom prst="rect">
            <a:avLst/>
          </a:prstGeom>
        </p:spPr>
      </p:pic>
      <p:sp>
        <p:nvSpPr>
          <p:cNvPr id="14" name="TextBox 13">
            <a:extLst>
              <a:ext uri="{FF2B5EF4-FFF2-40B4-BE49-F238E27FC236}">
                <a16:creationId xmlns:a16="http://schemas.microsoft.com/office/drawing/2014/main" id="{CA8824DB-9D17-4D40-AD9C-0ED7120135E3}"/>
              </a:ext>
            </a:extLst>
          </p:cNvPr>
          <p:cNvSpPr txBox="1"/>
          <p:nvPr/>
        </p:nvSpPr>
        <p:spPr>
          <a:xfrm>
            <a:off x="7092280" y="4269156"/>
            <a:ext cx="1872208" cy="276999"/>
          </a:xfrm>
          <a:prstGeom prst="rect">
            <a:avLst/>
          </a:prstGeom>
          <a:noFill/>
        </p:spPr>
        <p:txBody>
          <a:bodyPr wrap="square" lIns="0" tIns="0" rIns="0" bIns="0" rtlCol="0">
            <a:spAutoFit/>
          </a:bodyPr>
          <a:lstStyle/>
          <a:p>
            <a:r>
              <a:rPr lang="en-US" sz="900" dirty="0">
                <a:hlinkClick r:id="rId4" tooltip="https://natewren.com/the-grid-android-theme-wallpapers/"/>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21321040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Records Management Implications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39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Rectangle 6">
            <a:extLst>
              <a:ext uri="{FF2B5EF4-FFF2-40B4-BE49-F238E27FC236}">
                <a16:creationId xmlns:a16="http://schemas.microsoft.com/office/drawing/2014/main" id="{1E6B1A5D-B860-4E50-BA97-7C165CBE1B4C}"/>
              </a:ext>
            </a:extLst>
          </p:cNvPr>
          <p:cNvSpPr/>
          <p:nvPr/>
        </p:nvSpPr>
        <p:spPr>
          <a:xfrm>
            <a:off x="3764361" y="627534"/>
            <a:ext cx="4947639" cy="3693319"/>
          </a:xfrm>
          <a:prstGeom prst="rect">
            <a:avLst/>
          </a:prstGeom>
        </p:spPr>
        <p:txBody>
          <a:bodyPr wrap="square">
            <a:spAutoFit/>
          </a:bodyPr>
          <a:lstStyle/>
          <a:p>
            <a:pPr marL="214313" indent="-214313">
              <a:buFont typeface="Arial" panose="020B0604020202020204" pitchFamily="34" charset="0"/>
              <a:buChar char="•"/>
            </a:pPr>
            <a:r>
              <a:rPr lang="en-GB" dirty="0">
                <a:solidFill>
                  <a:srgbClr val="000000"/>
                </a:solidFill>
              </a:rPr>
              <a:t>Issues of inaccuracy, particularly exacerbated when the data relates to people belonging to minority groups (see </a:t>
            </a:r>
            <a:r>
              <a:rPr lang="en-GB" b="1" dirty="0">
                <a:solidFill>
                  <a:srgbClr val="0070C0"/>
                </a:solidFill>
              </a:rPr>
              <a:t>Fairness and AI module</a:t>
            </a:r>
            <a:r>
              <a:rPr lang="en-GB" dirty="0">
                <a:solidFill>
                  <a:srgbClr val="000000"/>
                </a:solidFill>
              </a:rPr>
              <a:t>);</a:t>
            </a:r>
            <a:endParaRPr lang="en-GB" dirty="0"/>
          </a:p>
          <a:p>
            <a:pPr marL="214313" indent="-214313">
              <a:buFont typeface="Arial" panose="020B0604020202020204" pitchFamily="34" charset="0"/>
              <a:buChar char="•"/>
            </a:pPr>
            <a:r>
              <a:rPr lang="en-GB" dirty="0">
                <a:solidFill>
                  <a:srgbClr val="000000"/>
                </a:solidFill>
              </a:rPr>
              <a:t>Lack of accountability and explainability: records not kept or accessible following a match, giving no recourse to individuals;</a:t>
            </a:r>
            <a:endParaRPr lang="en-GB" dirty="0"/>
          </a:p>
          <a:p>
            <a:pPr marL="214313" indent="-214313">
              <a:buFont typeface="Arial" panose="020B0604020202020204" pitchFamily="34" charset="0"/>
              <a:buChar char="•"/>
            </a:pPr>
            <a:r>
              <a:rPr lang="en-GB" dirty="0">
                <a:solidFill>
                  <a:srgbClr val="000000"/>
                </a:solidFill>
              </a:rPr>
              <a:t>Keeping track of lawful basis of processing;</a:t>
            </a:r>
            <a:endParaRPr lang="en-GB" dirty="0"/>
          </a:p>
          <a:p>
            <a:pPr marL="214313" indent="-214313">
              <a:buFont typeface="Arial" panose="020B0604020202020204" pitchFamily="34" charset="0"/>
              <a:buChar char="•"/>
            </a:pPr>
            <a:r>
              <a:rPr lang="en-GB" dirty="0">
                <a:solidFill>
                  <a:srgbClr val="000000"/>
                </a:solidFill>
              </a:rPr>
              <a:t>For archives management, specifically, the use of algorithms for the appraisal of archives also needs to be addressed from an ethical standpoint, as human biases can be built into the algorithms in question.</a:t>
            </a:r>
            <a:endParaRPr lang="en-GB" dirty="0"/>
          </a:p>
        </p:txBody>
      </p:sp>
      <p:pic>
        <p:nvPicPr>
          <p:cNvPr id="8" name="Picture 2">
            <a:extLst>
              <a:ext uri="{FF2B5EF4-FFF2-40B4-BE49-F238E27FC236}">
                <a16:creationId xmlns:a16="http://schemas.microsoft.com/office/drawing/2014/main" id="{50F6DA4C-29EC-4BD0-BC79-E4B708DE9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60" t="16518" r="6903" b="10050"/>
          <a:stretch/>
        </p:blipFill>
        <p:spPr bwMode="auto">
          <a:xfrm>
            <a:off x="311273" y="509299"/>
            <a:ext cx="3336878" cy="377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46038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4</a:t>
            </a:fld>
            <a:endParaRPr lang="en-GB"/>
          </a:p>
        </p:txBody>
      </p:sp>
      <p:sp>
        <p:nvSpPr>
          <p:cNvPr id="5" name="Title 4"/>
          <p:cNvSpPr>
            <a:spLocks noGrp="1"/>
          </p:cNvSpPr>
          <p:nvPr>
            <p:ph type="title"/>
          </p:nvPr>
        </p:nvSpPr>
        <p:spPr>
          <a:xfrm>
            <a:off x="432000" y="483518"/>
            <a:ext cx="8280000" cy="1838482"/>
          </a:xfrm>
        </p:spPr>
        <p:txBody>
          <a:bodyPr/>
          <a:lstStyle/>
          <a:p>
            <a:r>
              <a:rPr lang="en-GB" dirty="0"/>
              <a:t>What we will cover</a:t>
            </a:r>
          </a:p>
        </p:txBody>
      </p:sp>
      <p:sp>
        <p:nvSpPr>
          <p:cNvPr id="15" name="Picture Placeholder 14"/>
          <p:cNvSpPr>
            <a:spLocks noGrp="1"/>
          </p:cNvSpPr>
          <p:nvPr>
            <p:ph type="pic" sz="quarter" idx="14"/>
          </p:nvPr>
        </p:nvSpPr>
        <p:spPr>
          <a:xfrm>
            <a:off x="432000" y="1131590"/>
            <a:ext cx="8280000" cy="28800"/>
          </a:xfrm>
        </p:spPr>
      </p:sp>
      <p:sp>
        <p:nvSpPr>
          <p:cNvPr id="9" name="TextBox 2">
            <a:extLst>
              <a:ext uri="{FF2B5EF4-FFF2-40B4-BE49-F238E27FC236}">
                <a16:creationId xmlns:a16="http://schemas.microsoft.com/office/drawing/2014/main" id="{ABF083F4-FA8E-2D4A-9E81-E8C42640B5D9}"/>
              </a:ext>
            </a:extLst>
          </p:cNvPr>
          <p:cNvSpPr txBox="1">
            <a:spLocks noChangeArrowheads="1"/>
          </p:cNvSpPr>
          <p:nvPr/>
        </p:nvSpPr>
        <p:spPr bwMode="auto">
          <a:xfrm>
            <a:off x="4716016" y="4138425"/>
            <a:ext cx="40324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600" dirty="0"/>
              <a:t> </a:t>
            </a:r>
          </a:p>
        </p:txBody>
      </p:sp>
      <p:sp>
        <p:nvSpPr>
          <p:cNvPr id="8" name="TextBox 7">
            <a:extLst>
              <a:ext uri="{FF2B5EF4-FFF2-40B4-BE49-F238E27FC236}">
                <a16:creationId xmlns:a16="http://schemas.microsoft.com/office/drawing/2014/main" id="{65D90D82-5126-49E2-A305-AA851E30E958}"/>
              </a:ext>
            </a:extLst>
          </p:cNvPr>
          <p:cNvSpPr txBox="1"/>
          <p:nvPr/>
        </p:nvSpPr>
        <p:spPr>
          <a:xfrm>
            <a:off x="1043608" y="1504567"/>
            <a:ext cx="5760640" cy="2031325"/>
          </a:xfrm>
          <a:prstGeom prst="rect">
            <a:avLst/>
          </a:prstGeom>
          <a:noFill/>
        </p:spPr>
        <p:txBody>
          <a:bodyPr wrap="square" lIns="91440" tIns="45720" rIns="91440" bIns="45720" anchor="t">
            <a:spAutoFit/>
          </a:bodyPr>
          <a:lstStyle/>
          <a:p>
            <a:pPr marL="385763" indent="-385763">
              <a:buFont typeface="Arial" panose="020B0604020202020204" pitchFamily="34" charset="0"/>
              <a:buChar char="•"/>
            </a:pPr>
            <a:r>
              <a:rPr lang="en-GB" dirty="0">
                <a:solidFill>
                  <a:schemeClr val="bg1"/>
                </a:solidFill>
              </a:rPr>
              <a:t>Part 1: Legislation and Regulatory Contexts</a:t>
            </a:r>
          </a:p>
          <a:p>
            <a:pPr marL="385445" indent="-385445">
              <a:buFont typeface="Arial" panose="020B0604020202020204" pitchFamily="34" charset="0"/>
              <a:buChar char="•"/>
            </a:pPr>
            <a:r>
              <a:rPr lang="en-GB" dirty="0">
                <a:solidFill>
                  <a:schemeClr val="bg1"/>
                </a:solidFill>
              </a:rPr>
              <a:t>Part 2: Personal Data Concepts: the GDPR and AI</a:t>
            </a:r>
            <a:endParaRPr lang="en-GB" dirty="0">
              <a:solidFill>
                <a:schemeClr val="bg1"/>
              </a:solidFill>
              <a:cs typeface="Arial"/>
            </a:endParaRPr>
          </a:p>
          <a:p>
            <a:pPr marL="385445" indent="-385445">
              <a:buFont typeface="Arial" panose="020B0604020202020204" pitchFamily="34" charset="0"/>
              <a:buChar char="•"/>
            </a:pPr>
            <a:r>
              <a:rPr lang="en-GB" dirty="0">
                <a:solidFill>
                  <a:schemeClr val="bg1"/>
                </a:solidFill>
              </a:rPr>
              <a:t>Part 3: GDPR in practice: </a:t>
            </a:r>
            <a:r>
              <a:rPr lang="en-GB" dirty="0" err="1">
                <a:solidFill>
                  <a:schemeClr val="bg1"/>
                </a:solidFill>
              </a:rPr>
              <a:t>RoPA</a:t>
            </a:r>
            <a:endParaRPr lang="en-GB" dirty="0">
              <a:solidFill>
                <a:schemeClr val="bg1"/>
              </a:solidFill>
              <a:cs typeface="Arial"/>
            </a:endParaRPr>
          </a:p>
          <a:p>
            <a:pPr marL="385445" indent="-385445">
              <a:buFont typeface="Arial" panose="020B0604020202020204" pitchFamily="34" charset="0"/>
              <a:buChar char="•"/>
            </a:pPr>
            <a:r>
              <a:rPr lang="en-GB" dirty="0">
                <a:solidFill>
                  <a:schemeClr val="bg1"/>
                </a:solidFill>
              </a:rPr>
              <a:t>Part 4: Impact Assessments</a:t>
            </a:r>
            <a:endParaRPr lang="en-GB" dirty="0">
              <a:solidFill>
                <a:schemeClr val="bg1"/>
              </a:solidFill>
              <a:cs typeface="Arial"/>
            </a:endParaRPr>
          </a:p>
          <a:p>
            <a:pPr marL="385445" indent="-385445">
              <a:buFont typeface="Arial" panose="020B0604020202020204" pitchFamily="34" charset="0"/>
              <a:buChar char="•"/>
            </a:pPr>
            <a:r>
              <a:rPr lang="en-GB" dirty="0">
                <a:solidFill>
                  <a:schemeClr val="bg1"/>
                </a:solidFill>
              </a:rPr>
              <a:t>Part 5 Case-Study: AI-driven Recruitment</a:t>
            </a:r>
            <a:endParaRPr lang="en-GB" dirty="0">
              <a:solidFill>
                <a:schemeClr val="bg1"/>
              </a:solidFill>
              <a:cs typeface="Arial"/>
            </a:endParaRPr>
          </a:p>
          <a:p>
            <a:pPr marL="385445" indent="-385445">
              <a:buFont typeface="Arial" panose="020B0604020202020204" pitchFamily="34" charset="0"/>
              <a:buChar char="•"/>
            </a:pPr>
            <a:r>
              <a:rPr lang="en-GB" dirty="0">
                <a:solidFill>
                  <a:schemeClr val="bg1"/>
                </a:solidFill>
              </a:rPr>
              <a:t>Part 6: Future gazing: </a:t>
            </a:r>
            <a:r>
              <a:rPr lang="en-GB" dirty="0" err="1">
                <a:solidFill>
                  <a:schemeClr val="bg1"/>
                </a:solidFill>
              </a:rPr>
              <a:t>ePrivacy</a:t>
            </a:r>
            <a:r>
              <a:rPr lang="en-GB" dirty="0">
                <a:solidFill>
                  <a:schemeClr val="bg1"/>
                </a:solidFill>
              </a:rPr>
              <a:t> and AI regulation</a:t>
            </a:r>
            <a:endParaRPr lang="en-GB" dirty="0">
              <a:solidFill>
                <a:schemeClr val="bg1"/>
              </a:solidFill>
              <a:cs typeface="Arial"/>
            </a:endParaRPr>
          </a:p>
          <a:p>
            <a:pPr marL="385763" indent="-385763">
              <a:buFont typeface="Arial" panose="020B0604020202020204" pitchFamily="34" charset="0"/>
              <a:buChar char="•"/>
            </a:pPr>
            <a:r>
              <a:rPr lang="en-GB" b="1" dirty="0">
                <a:solidFill>
                  <a:schemeClr val="bg1"/>
                </a:solidFill>
              </a:rPr>
              <a:t>Activities and Readings </a:t>
            </a:r>
            <a:endParaRPr lang="en-US" b="1" dirty="0">
              <a:solidFill>
                <a:schemeClr val="bg1"/>
              </a:solidFill>
            </a:endParaRPr>
          </a:p>
        </p:txBody>
      </p:sp>
      <p:sp>
        <p:nvSpPr>
          <p:cNvPr id="10" name="TextBox 9">
            <a:extLst>
              <a:ext uri="{FF2B5EF4-FFF2-40B4-BE49-F238E27FC236}">
                <a16:creationId xmlns:a16="http://schemas.microsoft.com/office/drawing/2014/main" id="{B515EFC6-1D31-4E65-8A36-B47627E39390}"/>
              </a:ext>
            </a:extLst>
          </p:cNvPr>
          <p:cNvSpPr txBox="1"/>
          <p:nvPr/>
        </p:nvSpPr>
        <p:spPr>
          <a:xfrm>
            <a:off x="1259632" y="4866644"/>
            <a:ext cx="4499992" cy="215444"/>
          </a:xfrm>
          <a:prstGeom prst="rect">
            <a:avLst/>
          </a:prstGeom>
          <a:noFill/>
        </p:spPr>
        <p:txBody>
          <a:bodyPr wrap="square">
            <a:spAutoFit/>
          </a:bodyPr>
          <a:lstStyle/>
          <a:p>
            <a:pPr>
              <a:spcAft>
                <a:spcPts val="600"/>
              </a:spcAft>
            </a:pPr>
            <a:r>
              <a:rPr lang="en-GB" sz="800" dirty="0">
                <a:solidFill>
                  <a:schemeClr val="bg1"/>
                </a:solidFill>
              </a:rPr>
              <a:t>Lomas &amp; Almeida 2021</a:t>
            </a:r>
          </a:p>
        </p:txBody>
      </p:sp>
    </p:spTree>
    <p:extLst>
      <p:ext uri="{BB962C8B-B14F-4D97-AF65-F5344CB8AC3E}">
        <p14:creationId xmlns:p14="http://schemas.microsoft.com/office/powerpoint/2010/main" val="366645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4 -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40</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C5CE7FF-E77F-450A-A473-2366D64F93C9}"/>
              </a:ext>
            </a:extLst>
          </p:cNvPr>
          <p:cNvSpPr txBox="1"/>
          <p:nvPr/>
        </p:nvSpPr>
        <p:spPr>
          <a:xfrm>
            <a:off x="430822" y="591451"/>
            <a:ext cx="8508923" cy="34778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ea typeface="+mn-lt"/>
                <a:cs typeface="+mn-lt"/>
              </a:rPr>
              <a:t>On issues of global governance:</a:t>
            </a:r>
            <a:endParaRPr lang="en-US"/>
          </a:p>
          <a:p>
            <a:endParaRPr lang="en-US"/>
          </a:p>
          <a:p>
            <a:r>
              <a:rPr lang="en-US" sz="1600" i="1">
                <a:ea typeface="+mn-lt"/>
                <a:cs typeface="+mn-lt"/>
              </a:rPr>
              <a:t>Digital Platforms Require a Global Governance Framework</a:t>
            </a:r>
            <a:r>
              <a:rPr lang="en-US" sz="1600">
                <a:ea typeface="+mn-lt"/>
                <a:cs typeface="+mn-lt"/>
              </a:rPr>
              <a:t> (2019) </a:t>
            </a:r>
            <a:r>
              <a:rPr lang="en-US" sz="1600" i="1">
                <a:ea typeface="+mn-lt"/>
                <a:cs typeface="+mn-lt"/>
              </a:rPr>
              <a:t>Centre for International Governance Innovation</a:t>
            </a:r>
            <a:r>
              <a:rPr lang="en-US" sz="1600">
                <a:ea typeface="+mn-lt"/>
                <a:cs typeface="+mn-lt"/>
              </a:rPr>
              <a:t>. Available at:</a:t>
            </a:r>
            <a:r>
              <a:rPr lang="en-US" sz="1600" dirty="0">
                <a:ea typeface="+mn-lt"/>
                <a:cs typeface="+mn-lt"/>
                <a:hlinkClick r:id="rId3"/>
              </a:rPr>
              <a:t> https://www.cigionline.org/articles/digital-platforms-require-global-governance-framework</a:t>
            </a:r>
            <a:endParaRPr lang="en-US"/>
          </a:p>
          <a:p>
            <a:endParaRPr lang="en-US" sz="1600" dirty="0">
              <a:cs typeface="Arial"/>
            </a:endParaRPr>
          </a:p>
          <a:p>
            <a:endParaRPr lang="en-US" sz="1600" dirty="0">
              <a:cs typeface="Arial"/>
            </a:endParaRPr>
          </a:p>
          <a:p>
            <a:r>
              <a:rPr lang="en-US" sz="1600">
                <a:cs typeface="Arial"/>
              </a:rPr>
              <a:t>On impact assessments as a framework for auditing:</a:t>
            </a:r>
            <a:endParaRPr lang="en-US" sz="1600" dirty="0">
              <a:cs typeface="Arial"/>
            </a:endParaRPr>
          </a:p>
          <a:p>
            <a:endParaRPr lang="en-US" sz="1600" dirty="0">
              <a:cs typeface="Arial"/>
            </a:endParaRPr>
          </a:p>
          <a:p>
            <a:r>
              <a:rPr lang="en-US" sz="1600">
                <a:ea typeface="+mn-lt"/>
                <a:cs typeface="+mn-lt"/>
              </a:rPr>
              <a:t>Kazim, E., Denny, D. M. T. and Koshiyama, A. (2021) ‘AI auditing and impact assessment: according to the UK information commissioner’s office’, </a:t>
            </a:r>
            <a:r>
              <a:rPr lang="en-US" sz="1600" i="1">
                <a:ea typeface="+mn-lt"/>
                <a:cs typeface="+mn-lt"/>
              </a:rPr>
              <a:t>AI and Ethics</a:t>
            </a:r>
            <a:r>
              <a:rPr lang="en-US" sz="1600">
                <a:ea typeface="+mn-lt"/>
                <a:cs typeface="+mn-lt"/>
              </a:rPr>
              <a:t>. doi: </a:t>
            </a:r>
            <a:r>
              <a:rPr lang="en-US" sz="1600" dirty="0">
                <a:ea typeface="+mn-lt"/>
                <a:cs typeface="+mn-lt"/>
                <a:hlinkClick r:id="rId4"/>
              </a:rPr>
              <a:t>10.1007/s43681-021-00039-2</a:t>
            </a:r>
            <a:r>
              <a:rPr lang="en-US" sz="1600">
                <a:ea typeface="+mn-lt"/>
                <a:cs typeface="+mn-lt"/>
              </a:rPr>
              <a:t>.</a:t>
            </a:r>
            <a:endParaRPr lang="en-US"/>
          </a:p>
          <a:p>
            <a:endParaRPr lang="en-US" sz="1600" dirty="0">
              <a:cs typeface="Arial"/>
            </a:endParaRPr>
          </a:p>
          <a:p>
            <a:endParaRPr lang="en-US" sz="1600" dirty="0">
              <a:cs typeface="Arial"/>
            </a:endParaRPr>
          </a:p>
        </p:txBody>
      </p:sp>
    </p:spTree>
    <p:extLst>
      <p:ext uri="{BB962C8B-B14F-4D97-AF65-F5344CB8AC3E}">
        <p14:creationId xmlns:p14="http://schemas.microsoft.com/office/powerpoint/2010/main" val="9464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41</a:t>
            </a:fld>
            <a:endParaRPr lang="en-GB"/>
          </a:p>
        </p:txBody>
      </p:sp>
      <p:sp>
        <p:nvSpPr>
          <p:cNvPr id="5" name="Title 4"/>
          <p:cNvSpPr>
            <a:spLocks noGrp="1"/>
          </p:cNvSpPr>
          <p:nvPr>
            <p:ph type="title"/>
          </p:nvPr>
        </p:nvSpPr>
        <p:spPr>
          <a:xfrm>
            <a:off x="432000" y="987574"/>
            <a:ext cx="8280000" cy="1334426"/>
          </a:xfrm>
        </p:spPr>
        <p:txBody>
          <a:bodyPr/>
          <a:lstStyle/>
          <a:p>
            <a:r>
              <a:rPr lang="en-GB"/>
              <a:t>Part 5</a:t>
            </a:r>
            <a:br>
              <a:rPr lang="en-GB" dirty="0"/>
            </a:br>
            <a:br>
              <a:rPr lang="en-GB" dirty="0"/>
            </a:br>
            <a:r>
              <a:rPr lang="en-GB"/>
              <a:t>Case-Study: AI-driven Recruitment</a:t>
            </a:r>
            <a:br>
              <a:rPr lang="en-GB" dirty="0"/>
            </a:br>
            <a:endParaRPr lang="en-GB" dirty="0"/>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522790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Recruitment</a:t>
            </a:r>
          </a:p>
        </p:txBody>
      </p:sp>
      <p:sp>
        <p:nvSpPr>
          <p:cNvPr id="5" name="Slide Number Placeholder 4"/>
          <p:cNvSpPr>
            <a:spLocks noGrp="1"/>
          </p:cNvSpPr>
          <p:nvPr>
            <p:ph type="sldNum" sz="quarter" idx="12"/>
          </p:nvPr>
        </p:nvSpPr>
        <p:spPr/>
        <p:txBody>
          <a:bodyPr/>
          <a:lstStyle/>
          <a:p>
            <a:fld id="{0B868178-02AE-42FC-958D-6B8F13B60175}" type="slidenum">
              <a:rPr lang="en-GB" smtClean="0"/>
              <a:pPr/>
              <a:t>42</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pic>
        <p:nvPicPr>
          <p:cNvPr id="7" name="Picture 6">
            <a:extLst>
              <a:ext uri="{FF2B5EF4-FFF2-40B4-BE49-F238E27FC236}">
                <a16:creationId xmlns:a16="http://schemas.microsoft.com/office/drawing/2014/main" id="{2F965230-CDD4-407A-A3BA-E41EEE3C9048}"/>
              </a:ext>
            </a:extLst>
          </p:cNvPr>
          <p:cNvPicPr>
            <a:picLocks noChangeAspect="1"/>
          </p:cNvPicPr>
          <p:nvPr/>
        </p:nvPicPr>
        <p:blipFill>
          <a:blip r:embed="rId3"/>
          <a:stretch>
            <a:fillRect/>
          </a:stretch>
        </p:blipFill>
        <p:spPr>
          <a:xfrm>
            <a:off x="418499" y="900000"/>
            <a:ext cx="4666056" cy="2248272"/>
          </a:xfrm>
          <a:prstGeom prst="rect">
            <a:avLst/>
          </a:prstGeom>
        </p:spPr>
      </p:pic>
      <p:sp>
        <p:nvSpPr>
          <p:cNvPr id="8" name="TextBox 7">
            <a:extLst>
              <a:ext uri="{FF2B5EF4-FFF2-40B4-BE49-F238E27FC236}">
                <a16:creationId xmlns:a16="http://schemas.microsoft.com/office/drawing/2014/main" id="{430DAC15-A3F7-41E0-B9C9-ACDABACC5F72}"/>
              </a:ext>
            </a:extLst>
          </p:cNvPr>
          <p:cNvSpPr txBox="1"/>
          <p:nvPr/>
        </p:nvSpPr>
        <p:spPr>
          <a:xfrm>
            <a:off x="5220072" y="538099"/>
            <a:ext cx="3700730" cy="3833851"/>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b="0" i="0" u="none" strike="noStrike" kern="1200" cap="none" spc="0" normalizeH="0" baseline="0" noProof="0" dirty="0">
                <a:ln>
                  <a:noFill/>
                </a:ln>
                <a:solidFill>
                  <a:prstClr val="black"/>
                </a:solidFill>
                <a:effectLst/>
                <a:uLnTx/>
                <a:uFillTx/>
                <a:latin typeface="+mn-lt"/>
                <a:ea typeface="+mn-ea"/>
                <a:cs typeface="+mn-cs"/>
              </a:rPr>
              <a:t>What went wrong?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2000" dirty="0">
                <a:solidFill>
                  <a:prstClr val="black"/>
                </a:solidFill>
              </a:rPr>
              <a:t>Special category data collected without enough consideration or legal basis for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2000" dirty="0">
                <a:solidFill>
                  <a:prstClr val="black"/>
                </a:solidFill>
              </a:rPr>
              <a:t>No privacy assessment conducted to consider the privacy implications of the use of the algorithm;</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2000" dirty="0">
                <a:solidFill>
                  <a:prstClr val="black"/>
                </a:solidFill>
              </a:rPr>
              <a:t>No considerations for algorithmic bias and bias associated with the input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92942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5 -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43</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C1F27181-9207-4708-A285-24BF23574908}"/>
              </a:ext>
            </a:extLst>
          </p:cNvPr>
          <p:cNvSpPr txBox="1"/>
          <p:nvPr/>
        </p:nvSpPr>
        <p:spPr>
          <a:xfrm>
            <a:off x="430823" y="875509"/>
            <a:ext cx="8387184"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Font typeface="Arial" panose="020B0604020202020204" pitchFamily="34" charset="0"/>
            </a:pPr>
            <a:r>
              <a:rPr lang="en-US" sz="1600"/>
              <a:t>Reuters article on the Amazon AI recruitment tool: </a:t>
            </a:r>
            <a:r>
              <a:rPr lang="en-US" sz="1600" dirty="0">
                <a:ea typeface="+mn-lt"/>
                <a:cs typeface="+mn-lt"/>
                <a:hlinkClick r:id="rId3"/>
              </a:rPr>
              <a:t>https://www.reuters.com/article/us-amazon-com-jobs-automation-insight-idUSKCN1MK08G</a:t>
            </a:r>
            <a:r>
              <a:rPr lang="en-US" sz="1600" dirty="0">
                <a:ea typeface="+mn-lt"/>
                <a:cs typeface="+mn-lt"/>
              </a:rPr>
              <a:t> </a:t>
            </a:r>
            <a:endParaRPr lang="en-US">
              <a:ea typeface="+mn-lt"/>
              <a:cs typeface="+mn-lt"/>
            </a:endParaRPr>
          </a:p>
          <a:p>
            <a:pPr>
              <a:buFont typeface="Arial" panose="020B0604020202020204" pitchFamily="34" charset="0"/>
            </a:pPr>
            <a:endParaRPr lang="en-US" sz="1600" dirty="0">
              <a:ea typeface="+mn-lt"/>
              <a:cs typeface="+mn-lt"/>
            </a:endParaRPr>
          </a:p>
          <a:p>
            <a:pPr>
              <a:buFont typeface="Arial" panose="020B0604020202020204" pitchFamily="34" charset="0"/>
            </a:pPr>
            <a:r>
              <a:rPr lang="en-US" sz="1600">
                <a:ea typeface="+mn-lt"/>
                <a:cs typeface="+mn-lt"/>
              </a:rPr>
              <a:t>On job seekers attitudes towards AI driven recruitment: Friedrich-Alexander-University, Schöller Endowed Chair for Information Systems, Erlangen-Nuremberg, Germany, Ochmann, J. and Laumer, S. (2020) ‘AI Recruitment: Explaining job seekers’ acceptance of automation in human resource management’, in heine, M., Poustcchi, K., and Krasnova, H., </a:t>
            </a:r>
            <a:r>
              <a:rPr lang="en-US" sz="1600" i="1">
                <a:ea typeface="+mn-lt"/>
                <a:cs typeface="+mn-lt"/>
              </a:rPr>
              <a:t>WI2020 Zentrale Tracks</a:t>
            </a:r>
            <a:r>
              <a:rPr lang="en-US" sz="1600">
                <a:ea typeface="+mn-lt"/>
                <a:cs typeface="+mn-lt"/>
              </a:rPr>
              <a:t>. GITO Verlag, pp. 1633–1648. doi: </a:t>
            </a:r>
            <a:r>
              <a:rPr lang="en-US" sz="1600" dirty="0">
                <a:ea typeface="+mn-lt"/>
                <a:cs typeface="+mn-lt"/>
                <a:hlinkClick r:id="rId4"/>
              </a:rPr>
              <a:t>10.30844/wi_2020_q1-ochmann</a:t>
            </a:r>
            <a:r>
              <a:rPr lang="en-US" sz="1600">
                <a:ea typeface="+mn-lt"/>
                <a:cs typeface="+mn-lt"/>
              </a:rPr>
              <a:t>.</a:t>
            </a:r>
            <a:endParaRPr lang="en-US" sz="1600" dirty="0">
              <a:ea typeface="+mn-lt"/>
              <a:cs typeface="+mn-lt"/>
            </a:endParaRPr>
          </a:p>
          <a:p>
            <a:pPr>
              <a:buFont typeface="Arial" panose="020B0604020202020204" pitchFamily="34" charset="0"/>
            </a:pPr>
            <a:endParaRPr lang="en-US" sz="1600" dirty="0">
              <a:ea typeface="+mn-lt"/>
              <a:cs typeface="+mn-lt"/>
            </a:endParaRPr>
          </a:p>
        </p:txBody>
      </p:sp>
    </p:spTree>
    <p:extLst>
      <p:ext uri="{BB962C8B-B14F-4D97-AF65-F5344CB8AC3E}">
        <p14:creationId xmlns:p14="http://schemas.microsoft.com/office/powerpoint/2010/main" val="19485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44</a:t>
            </a:fld>
            <a:endParaRPr lang="en-GB"/>
          </a:p>
        </p:txBody>
      </p:sp>
      <p:sp>
        <p:nvSpPr>
          <p:cNvPr id="5" name="Title 4"/>
          <p:cNvSpPr>
            <a:spLocks noGrp="1"/>
          </p:cNvSpPr>
          <p:nvPr>
            <p:ph type="title"/>
          </p:nvPr>
        </p:nvSpPr>
        <p:spPr>
          <a:xfrm>
            <a:off x="432000" y="987574"/>
            <a:ext cx="8280000" cy="1334426"/>
          </a:xfrm>
        </p:spPr>
        <p:txBody>
          <a:bodyPr/>
          <a:lstStyle/>
          <a:p>
            <a:r>
              <a:rPr lang="en-GB"/>
              <a:t>Part 6</a:t>
            </a:r>
            <a:br>
              <a:rPr lang="en-GB" dirty="0"/>
            </a:br>
            <a:br>
              <a:rPr lang="en-GB" dirty="0"/>
            </a:br>
            <a:r>
              <a:rPr lang="en-GB"/>
              <a:t>Future gazing:</a:t>
            </a:r>
            <a:br>
              <a:rPr lang="en-GB" dirty="0"/>
            </a:br>
            <a:r>
              <a:rPr lang="en-GB" dirty="0" err="1"/>
              <a:t>ePrivacy</a:t>
            </a:r>
            <a:r>
              <a:rPr lang="en-GB" dirty="0"/>
              <a:t> and AI regulation </a:t>
            </a:r>
            <a:br>
              <a:rPr lang="en-GB" dirty="0"/>
            </a:br>
            <a:endParaRPr lang="en-GB" dirty="0"/>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8065994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DD8CC-C10F-43A7-8437-171EDBA860B2}"/>
              </a:ext>
            </a:extLst>
          </p:cNvPr>
          <p:cNvSpPr>
            <a:spLocks noGrp="1"/>
          </p:cNvSpPr>
          <p:nvPr>
            <p:ph type="title"/>
          </p:nvPr>
        </p:nvSpPr>
        <p:spPr>
          <a:xfrm>
            <a:off x="398628" y="148336"/>
            <a:ext cx="8280000" cy="468000"/>
          </a:xfrm>
        </p:spPr>
        <p:txBody>
          <a:bodyPr vert="horz" lIns="0" tIns="0" rIns="0" bIns="0" rtlCol="0" anchor="t" anchorCtr="0">
            <a:normAutofit/>
          </a:bodyPr>
          <a:lstStyle/>
          <a:p>
            <a:r>
              <a:rPr lang="en-GB" sz="2000" b="0" kern="1200">
                <a:latin typeface="+mj-lt"/>
                <a:ea typeface="+mj-ea"/>
                <a:cs typeface="+mj-cs"/>
              </a:rPr>
              <a:t>Incoming regulations</a:t>
            </a:r>
            <a:r>
              <a:rPr lang="en-GB" sz="2000" b="0"/>
              <a:t>  </a:t>
            </a:r>
            <a:endParaRPr lang="en-GB" sz="2000" b="1" kern="1200">
              <a:latin typeface="+mj-lt"/>
              <a:ea typeface="+mj-ea"/>
              <a:cs typeface="+mj-cs"/>
            </a:endParaRPr>
          </a:p>
        </p:txBody>
      </p:sp>
      <p:pic>
        <p:nvPicPr>
          <p:cNvPr id="11" name="Picture 11" descr="Chart, diagram, sunburst chart&#10;&#10;Description automatically generated">
            <a:extLst>
              <a:ext uri="{FF2B5EF4-FFF2-40B4-BE49-F238E27FC236}">
                <a16:creationId xmlns:a16="http://schemas.microsoft.com/office/drawing/2014/main" id="{999D4064-1C38-4768-BAD0-63EE7C6D4CD3}"/>
              </a:ext>
            </a:extLst>
          </p:cNvPr>
          <p:cNvPicPr>
            <a:picLocks noGrp="1" noChangeAspect="1"/>
          </p:cNvPicPr>
          <p:nvPr>
            <p:ph sz="half" idx="1"/>
          </p:nvPr>
        </p:nvPicPr>
        <p:blipFill rotWithShape="1">
          <a:blip r:embed="rId2"/>
          <a:stretch/>
        </p:blipFill>
        <p:spPr>
          <a:xfrm>
            <a:off x="822795" y="1224000"/>
            <a:ext cx="3142410" cy="3240000"/>
          </a:xfrm>
          <a:noFill/>
        </p:spPr>
      </p:pic>
      <p:sp>
        <p:nvSpPr>
          <p:cNvPr id="10" name="TextBox 9">
            <a:extLst>
              <a:ext uri="{FF2B5EF4-FFF2-40B4-BE49-F238E27FC236}">
                <a16:creationId xmlns:a16="http://schemas.microsoft.com/office/drawing/2014/main" id="{B34B3498-F471-4F85-813F-569CBC0F12DD}"/>
              </a:ext>
            </a:extLst>
          </p:cNvPr>
          <p:cNvSpPr txBox="1"/>
          <p:nvPr/>
        </p:nvSpPr>
        <p:spPr>
          <a:xfrm>
            <a:off x="4788000" y="773474"/>
            <a:ext cx="3924000" cy="324000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fontScale="92500"/>
          </a:bodyPr>
          <a:lstStyle/>
          <a:p>
            <a:pPr>
              <a:spcAft>
                <a:spcPts val="600"/>
              </a:spcAft>
              <a:buFont typeface="Arial" panose="020B0604020202020204" pitchFamily="34" charset="0"/>
            </a:pPr>
            <a:r>
              <a:rPr lang="en-GB" sz="1300" b="0" dirty="0"/>
              <a:t>The </a:t>
            </a:r>
            <a:r>
              <a:rPr lang="en-GB" sz="1300" dirty="0"/>
              <a:t>EU </a:t>
            </a:r>
            <a:r>
              <a:rPr lang="en-GB" sz="1300" b="0" dirty="0"/>
              <a:t>regulatory proposal aims to provide AI developers, deployers and users with clear requirements and obligations regarding specific uses of AI.</a:t>
            </a:r>
          </a:p>
          <a:p>
            <a:pPr>
              <a:spcAft>
                <a:spcPts val="600"/>
              </a:spcAft>
              <a:buFont typeface="Arial" panose="020B0604020202020204" pitchFamily="34" charset="0"/>
            </a:pPr>
            <a:endParaRPr lang="en-GB" sz="1300" dirty="0">
              <a:cs typeface="Arial"/>
            </a:endParaRPr>
          </a:p>
          <a:p>
            <a:pPr>
              <a:spcAft>
                <a:spcPts val="600"/>
              </a:spcAft>
              <a:buFont typeface="Arial" panose="020B0604020202020204" pitchFamily="34" charset="0"/>
            </a:pPr>
            <a:r>
              <a:rPr lang="en-GB" sz="1300" dirty="0">
                <a:cs typeface="Arial"/>
              </a:rPr>
              <a:t>The EU's strategy on AI is focused on 3 goals:</a:t>
            </a:r>
          </a:p>
          <a:p>
            <a:pPr marL="285750" indent="-285750">
              <a:buFont typeface="Arial"/>
              <a:buChar char="•"/>
            </a:pPr>
            <a:r>
              <a:rPr lang="en-GB" sz="1300" dirty="0">
                <a:ea typeface="+mn-lt"/>
                <a:cs typeface="+mn-lt"/>
              </a:rPr>
              <a:t>place Europe ahead of technological developments and encourage the uptake of AI by the public and private sectors</a:t>
            </a:r>
            <a:endParaRPr lang="en-GB" dirty="0">
              <a:ea typeface="+mn-lt"/>
              <a:cs typeface="+mn-lt"/>
            </a:endParaRPr>
          </a:p>
          <a:p>
            <a:pPr marL="285750" indent="-285750">
              <a:buFont typeface="Arial"/>
              <a:buChar char="•"/>
            </a:pPr>
            <a:r>
              <a:rPr lang="en-GB" sz="1300" dirty="0">
                <a:ea typeface="+mn-lt"/>
                <a:cs typeface="+mn-lt"/>
              </a:rPr>
              <a:t>prepare for socio-economic changes brought about by AI</a:t>
            </a:r>
            <a:endParaRPr lang="en-GB" dirty="0">
              <a:ea typeface="+mn-lt"/>
              <a:cs typeface="+mn-lt"/>
            </a:endParaRPr>
          </a:p>
          <a:p>
            <a:pPr marL="285750" indent="-285750">
              <a:buFont typeface="Arial"/>
              <a:buChar char="•"/>
            </a:pPr>
            <a:r>
              <a:rPr lang="en-GB" sz="1300" dirty="0">
                <a:ea typeface="+mn-lt"/>
                <a:cs typeface="+mn-lt"/>
              </a:rPr>
              <a:t>ensure an appropriate ethical and legal framework</a:t>
            </a:r>
            <a:endParaRPr lang="en-GB" dirty="0">
              <a:ea typeface="+mn-lt"/>
              <a:cs typeface="+mn-lt"/>
            </a:endParaRPr>
          </a:p>
          <a:p>
            <a:pPr>
              <a:spcAft>
                <a:spcPts val="600"/>
              </a:spcAft>
              <a:buFont typeface="Arial" panose="020B0604020202020204" pitchFamily="34" charset="0"/>
            </a:pPr>
            <a:endParaRPr lang="en-GB" sz="1300" dirty="0">
              <a:cs typeface="Arial"/>
            </a:endParaRPr>
          </a:p>
          <a:p>
            <a:pPr>
              <a:spcAft>
                <a:spcPts val="600"/>
              </a:spcAft>
              <a:buFont typeface="Arial" panose="020B0604020202020204" pitchFamily="34" charset="0"/>
            </a:pPr>
            <a:r>
              <a:rPr lang="en-GB" sz="1300" dirty="0">
                <a:cs typeface="Arial"/>
              </a:rPr>
              <a:t>The long-awaited </a:t>
            </a:r>
            <a:r>
              <a:rPr lang="en-GB" sz="1300" dirty="0" err="1">
                <a:cs typeface="Arial"/>
              </a:rPr>
              <a:t>ePrivacy</a:t>
            </a:r>
            <a:r>
              <a:rPr lang="en-GB" sz="1300" dirty="0">
                <a:cs typeface="Arial"/>
              </a:rPr>
              <a:t> regulation should also provide a​ helpful regulatory context to enforce on online privacy issues associated with AI, such as real-time bidding.</a:t>
            </a:r>
          </a:p>
          <a:p>
            <a:pPr>
              <a:spcAft>
                <a:spcPts val="600"/>
              </a:spcAft>
              <a:buFont typeface="Arial" panose="020B0604020202020204" pitchFamily="34" charset="0"/>
            </a:pPr>
            <a:endParaRPr lang="en-GB" sz="1300" dirty="0">
              <a:cs typeface="Arial"/>
            </a:endParaRPr>
          </a:p>
        </p:txBody>
      </p:sp>
      <p:sp>
        <p:nvSpPr>
          <p:cNvPr id="3" name="Date Placeholder 2">
            <a:extLst>
              <a:ext uri="{FF2B5EF4-FFF2-40B4-BE49-F238E27FC236}">
                <a16:creationId xmlns:a16="http://schemas.microsoft.com/office/drawing/2014/main" id="{52446065-34F4-4094-9EAC-1AD34CAAF194}"/>
              </a:ext>
            </a:extLst>
          </p:cNvPr>
          <p:cNvSpPr>
            <a:spLocks noGrp="1"/>
          </p:cNvSpPr>
          <p:nvPr>
            <p:ph type="dt" sz="half" idx="10"/>
          </p:nvPr>
        </p:nvSpPr>
        <p:spPr>
          <a:xfrm>
            <a:off x="432000" y="4723200"/>
            <a:ext cx="828000" cy="144000"/>
          </a:xfrm>
        </p:spPr>
        <p:txBody>
          <a:bodyPr vert="horz" lIns="0" tIns="0" rIns="0" bIns="0" rtlCol="0" anchor="b" anchorCtr="0">
            <a:normAutofit/>
          </a:bodyPr>
          <a:lstStyle/>
          <a:p>
            <a:pPr>
              <a:spcAft>
                <a:spcPts val="600"/>
              </a:spcAft>
            </a:pPr>
            <a:r>
              <a:rPr lang="en-US" dirty="0"/>
              <a:t>Lomas &amp; Almeida</a:t>
            </a:r>
            <a:endParaRPr lang="en-GB"/>
          </a:p>
        </p:txBody>
      </p:sp>
      <p:sp>
        <p:nvSpPr>
          <p:cNvPr id="5" name="Slide Number Placeholder 4">
            <a:extLst>
              <a:ext uri="{FF2B5EF4-FFF2-40B4-BE49-F238E27FC236}">
                <a16:creationId xmlns:a16="http://schemas.microsoft.com/office/drawing/2014/main" id="{25B2CF97-164E-4226-8CAD-3ABBB94A1127}"/>
              </a:ext>
            </a:extLst>
          </p:cNvPr>
          <p:cNvSpPr>
            <a:spLocks noGrp="1"/>
          </p:cNvSpPr>
          <p:nvPr>
            <p:ph type="sldNum" sz="quarter" idx="12"/>
          </p:nvPr>
        </p:nvSpPr>
        <p:spPr>
          <a:xfrm>
            <a:off x="8172000" y="4723200"/>
            <a:ext cx="540000" cy="144000"/>
          </a:xfrm>
        </p:spPr>
        <p:txBody>
          <a:bodyPr vert="horz" lIns="0" tIns="0" rIns="0" bIns="0" rtlCol="0" anchor="b" anchorCtr="0">
            <a:normAutofit/>
          </a:bodyPr>
          <a:lstStyle/>
          <a:p>
            <a:pPr>
              <a:spcAft>
                <a:spcPts val="600"/>
              </a:spcAft>
            </a:pPr>
            <a:fld id="{0B868178-02AE-42FC-958D-6B8F13B60175}" type="slidenum">
              <a:rPr lang="en-GB" smtClean="0"/>
              <a:pPr>
                <a:spcAft>
                  <a:spcPts val="600"/>
                </a:spcAft>
              </a:pPr>
              <a:t>45</a:t>
            </a:fld>
            <a:endParaRPr lang="en-GB"/>
          </a:p>
        </p:txBody>
      </p:sp>
      <p:cxnSp>
        <p:nvCxnSpPr>
          <p:cNvPr id="12" name="Straight Arrow Connector 11">
            <a:extLst>
              <a:ext uri="{FF2B5EF4-FFF2-40B4-BE49-F238E27FC236}">
                <a16:creationId xmlns:a16="http://schemas.microsoft.com/office/drawing/2014/main" id="{F7FC2F9C-24CE-41A9-9A86-EAD760627D86}"/>
              </a:ext>
            </a:extLst>
          </p:cNvPr>
          <p:cNvCxnSpPr/>
          <p:nvPr/>
        </p:nvCxnSpPr>
        <p:spPr>
          <a:xfrm flipV="1">
            <a:off x="243618" y="492658"/>
            <a:ext cx="8706823" cy="2002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314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US" altLang="en-US" sz="2000" dirty="0"/>
              <a:t>A new legislative paradigm? </a:t>
            </a:r>
            <a:br>
              <a:rPr lang="en-US" altLang="en-US" sz="2000" dirty="0"/>
            </a:b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46</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430DAC15-A3F7-41E0-B9C9-ACDABACC5F72}"/>
              </a:ext>
            </a:extLst>
          </p:cNvPr>
          <p:cNvSpPr txBox="1"/>
          <p:nvPr/>
        </p:nvSpPr>
        <p:spPr>
          <a:xfrm>
            <a:off x="5220072" y="538099"/>
            <a:ext cx="3700730" cy="3833851"/>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0"/>
              </a:spcBef>
              <a:spcAft>
                <a:spcPts val="0"/>
              </a:spcAft>
              <a:buClrTx/>
              <a:buSzTx/>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0A440BF9-6690-4583-9123-89A392FDD046}"/>
              </a:ext>
            </a:extLst>
          </p:cNvPr>
          <p:cNvSpPr txBox="1"/>
          <p:nvPr/>
        </p:nvSpPr>
        <p:spPr>
          <a:xfrm>
            <a:off x="432000" y="900000"/>
            <a:ext cx="3924000" cy="3564000"/>
          </a:xfrm>
          <a:prstGeom prst="rect">
            <a:avLst/>
          </a:prstGeom>
        </p:spPr>
        <p:txBody>
          <a:bodyPr vert="horz" lIns="0" tIns="0" rIns="0" bIns="0" rtlCol="0" anchor="t" anchorCtr="0">
            <a:normAutofit/>
          </a:bodyPr>
          <a:lstStyle/>
          <a:p>
            <a:pPr marR="0" fontAlgn="auto">
              <a:spcAft>
                <a:spcPts val="600"/>
              </a:spcAft>
              <a:buClrTx/>
              <a:buSzTx/>
              <a:tabLst/>
            </a:pPr>
            <a:endParaRPr kumimoji="0" lang="en-GB" sz="1300" b="0" i="0" u="none" strike="noStrike" cap="none" spc="0" normalizeH="0" baseline="0" noProof="0" dirty="0">
              <a:ln>
                <a:noFill/>
              </a:ln>
              <a:effectLst/>
              <a:uLnTx/>
              <a:uFillTx/>
            </a:endParaRPr>
          </a:p>
        </p:txBody>
      </p:sp>
      <p:sp>
        <p:nvSpPr>
          <p:cNvPr id="14" name="Rectangle 13">
            <a:extLst>
              <a:ext uri="{FF2B5EF4-FFF2-40B4-BE49-F238E27FC236}">
                <a16:creationId xmlns:a16="http://schemas.microsoft.com/office/drawing/2014/main" id="{EAE6F788-A37B-45F1-BC2E-12120B965B70}"/>
              </a:ext>
            </a:extLst>
          </p:cNvPr>
          <p:cNvSpPr/>
          <p:nvPr/>
        </p:nvSpPr>
        <p:spPr>
          <a:xfrm>
            <a:off x="378719" y="538100"/>
            <a:ext cx="5460918" cy="4247317"/>
          </a:xfrm>
          <a:prstGeom prst="rect">
            <a:avLst/>
          </a:prstGeom>
        </p:spPr>
        <p:txBody>
          <a:bodyPr wrap="square">
            <a:spAutoFit/>
          </a:bodyPr>
          <a:lstStyle/>
          <a:p>
            <a:r>
              <a:rPr lang="en-GB" altLang="en-US" dirty="0"/>
              <a:t>Responsibilities? </a:t>
            </a:r>
          </a:p>
          <a:p>
            <a:r>
              <a:rPr lang="en-GB" altLang="en-US" dirty="0"/>
              <a:t>1. How have you controlled the development, testing, rollout and then implementation in context of AI systems ensuring the management and challenge of bias?</a:t>
            </a:r>
            <a:endParaRPr lang="en-US" altLang="en-US" dirty="0"/>
          </a:p>
          <a:p>
            <a:r>
              <a:rPr lang="en-GB" altLang="en-US" dirty="0"/>
              <a:t>2. What specific consents, notices and checks and balances are in place for fairness and transparency for these purposes?</a:t>
            </a:r>
            <a:endParaRPr lang="en-US" altLang="en-US" dirty="0"/>
          </a:p>
          <a:p>
            <a:r>
              <a:rPr lang="en-US" altLang="en-US" dirty="0"/>
              <a:t>3. </a:t>
            </a:r>
            <a:r>
              <a:rPr lang="en-GB" altLang="en-US" dirty="0"/>
              <a:t>On what basis have the data banks been built and used in relation to which purposes?</a:t>
            </a:r>
          </a:p>
          <a:p>
            <a:r>
              <a:rPr lang="en-GB" altLang="en-US" dirty="0"/>
              <a:t>4. What specific consents, notices and checks and balances are in place for fairness and transparency for data bank accrual and use and what should not be allowable in terms of data scraping etc?</a:t>
            </a:r>
          </a:p>
          <a:p>
            <a:r>
              <a:rPr lang="en-GB" altLang="en-US" dirty="0"/>
              <a:t> </a:t>
            </a:r>
          </a:p>
        </p:txBody>
      </p:sp>
      <p:pic>
        <p:nvPicPr>
          <p:cNvPr id="16" name="Picture 15" descr="A picture containing indoor, lamp&#10;&#10;Description automatically generated">
            <a:extLst>
              <a:ext uri="{FF2B5EF4-FFF2-40B4-BE49-F238E27FC236}">
                <a16:creationId xmlns:a16="http://schemas.microsoft.com/office/drawing/2014/main" id="{D1424B0C-0D91-4B3B-8291-6701C2E85A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76764" y="833491"/>
            <a:ext cx="2262166" cy="3476517"/>
          </a:xfrm>
          <a:prstGeom prst="rect">
            <a:avLst/>
          </a:prstGeom>
        </p:spPr>
      </p:pic>
      <p:sp>
        <p:nvSpPr>
          <p:cNvPr id="17" name="TextBox 16">
            <a:extLst>
              <a:ext uri="{FF2B5EF4-FFF2-40B4-BE49-F238E27FC236}">
                <a16:creationId xmlns:a16="http://schemas.microsoft.com/office/drawing/2014/main" id="{95D9A3A9-D61F-4DC2-9888-15D894303FAE}"/>
              </a:ext>
            </a:extLst>
          </p:cNvPr>
          <p:cNvSpPr txBox="1"/>
          <p:nvPr/>
        </p:nvSpPr>
        <p:spPr>
          <a:xfrm>
            <a:off x="6614702" y="5755101"/>
            <a:ext cx="1874898" cy="276999"/>
          </a:xfrm>
          <a:prstGeom prst="rect">
            <a:avLst/>
          </a:prstGeom>
          <a:noFill/>
        </p:spPr>
        <p:txBody>
          <a:bodyPr wrap="square" lIns="0" tIns="0" rIns="0" bIns="0" rtlCol="0">
            <a:spAutoFit/>
          </a:bodyPr>
          <a:lstStyle/>
          <a:p>
            <a:r>
              <a:rPr lang="en-US" sz="900">
                <a:hlinkClick r:id="rId4" tooltip="https://www.peoplematters.in/blog/others/seven-strategies-to-build-your-own-personal-at-the-workplace-25139"/>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409653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US" altLang="en-US" sz="2000" dirty="0"/>
              <a:t>A new legislative paradigm? </a:t>
            </a:r>
            <a:br>
              <a:rPr lang="en-US" altLang="en-US" sz="2000" dirty="0"/>
            </a:b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47</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430DAC15-A3F7-41E0-B9C9-ACDABACC5F72}"/>
              </a:ext>
            </a:extLst>
          </p:cNvPr>
          <p:cNvSpPr txBox="1"/>
          <p:nvPr/>
        </p:nvSpPr>
        <p:spPr>
          <a:xfrm>
            <a:off x="5220072" y="538099"/>
            <a:ext cx="3700730" cy="3833851"/>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0"/>
              </a:spcBef>
              <a:spcAft>
                <a:spcPts val="0"/>
              </a:spcAft>
              <a:buClrTx/>
              <a:buSzTx/>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0A440BF9-6690-4583-9123-89A392FDD046}"/>
              </a:ext>
            </a:extLst>
          </p:cNvPr>
          <p:cNvSpPr txBox="1"/>
          <p:nvPr/>
        </p:nvSpPr>
        <p:spPr>
          <a:xfrm>
            <a:off x="432000" y="900000"/>
            <a:ext cx="3924000" cy="3564000"/>
          </a:xfrm>
          <a:prstGeom prst="rect">
            <a:avLst/>
          </a:prstGeom>
        </p:spPr>
        <p:txBody>
          <a:bodyPr vert="horz" lIns="0" tIns="0" rIns="0" bIns="0" rtlCol="0" anchor="t" anchorCtr="0">
            <a:normAutofit/>
          </a:bodyPr>
          <a:lstStyle/>
          <a:p>
            <a:pPr marR="0" fontAlgn="auto">
              <a:spcAft>
                <a:spcPts val="600"/>
              </a:spcAft>
              <a:buClrTx/>
              <a:buSzTx/>
              <a:tabLst/>
            </a:pPr>
            <a:endParaRPr kumimoji="0" lang="en-GB" sz="13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D4BAE9F3-AF62-4D45-B92D-1C9589C5840D}"/>
              </a:ext>
            </a:extLst>
          </p:cNvPr>
          <p:cNvSpPr/>
          <p:nvPr/>
        </p:nvSpPr>
        <p:spPr>
          <a:xfrm>
            <a:off x="323529" y="220500"/>
            <a:ext cx="8597274" cy="4118120"/>
          </a:xfrm>
          <a:prstGeom prst="rect">
            <a:avLst/>
          </a:prstGeom>
        </p:spPr>
        <p:txBody>
          <a:bodyPr wrap="square">
            <a:spAutoFit/>
          </a:bodyPr>
          <a:lstStyle/>
          <a:p>
            <a:endParaRPr lang="en-US" altLang="en-US" dirty="0"/>
          </a:p>
          <a:p>
            <a:r>
              <a:rPr lang="en-GB" altLang="en-US" dirty="0"/>
              <a:t>5. What are the limitations of AI performance capabilities for different purposes taking into consideration the design context?</a:t>
            </a:r>
          </a:p>
          <a:p>
            <a:endParaRPr lang="en-GB" altLang="en-US" dirty="0"/>
          </a:p>
          <a:p>
            <a:r>
              <a:rPr lang="en-GB" altLang="en-US" dirty="0"/>
              <a:t>6. What accountability is in place for different use? </a:t>
            </a:r>
          </a:p>
          <a:p>
            <a:endParaRPr lang="en-US" altLang="en-US" dirty="0"/>
          </a:p>
          <a:p>
            <a:r>
              <a:rPr lang="en-GB" altLang="en-US" dirty="0"/>
              <a:t>8. How can this accountability be explicitly exercised, explained and audited for a range of stakeholder needs?</a:t>
            </a:r>
          </a:p>
          <a:p>
            <a:endParaRPr lang="en-US" altLang="en-US" dirty="0"/>
          </a:p>
          <a:p>
            <a:r>
              <a:rPr lang="en-GB" altLang="en-US" dirty="0"/>
              <a:t>9. How are complaint and challenge processes enabled and afforded to all?</a:t>
            </a:r>
          </a:p>
          <a:p>
            <a:endParaRPr lang="en-US" altLang="en-US" dirty="0"/>
          </a:p>
          <a:p>
            <a:r>
              <a:rPr lang="en-GB" altLang="en-US" dirty="0"/>
              <a:t>10. Can counter-AI initiatives be conducted to challenge and test law enforcement and audit systems?</a:t>
            </a:r>
            <a:endParaRPr lang="en-US" altLang="en-US" dirty="0"/>
          </a:p>
          <a:p>
            <a:endParaRPr lang="en-GB" altLang="en-US" dirty="0"/>
          </a:p>
        </p:txBody>
      </p:sp>
      <p:pic>
        <p:nvPicPr>
          <p:cNvPr id="16" name="Picture 15" descr="A city at night&#10;&#10;Description automatically generated with low confidence">
            <a:extLst>
              <a:ext uri="{FF2B5EF4-FFF2-40B4-BE49-F238E27FC236}">
                <a16:creationId xmlns:a16="http://schemas.microsoft.com/office/drawing/2014/main" id="{97646128-3BD0-4A59-8D57-D82964B749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867878"/>
            <a:ext cx="9144000" cy="1150242"/>
          </a:xfrm>
          <a:prstGeom prst="rect">
            <a:avLst/>
          </a:prstGeom>
        </p:spPr>
      </p:pic>
      <p:sp>
        <p:nvSpPr>
          <p:cNvPr id="17" name="TextBox 16">
            <a:extLst>
              <a:ext uri="{FF2B5EF4-FFF2-40B4-BE49-F238E27FC236}">
                <a16:creationId xmlns:a16="http://schemas.microsoft.com/office/drawing/2014/main" id="{6710BE73-D09E-48AF-BF68-5146A6D7DA95}"/>
              </a:ext>
            </a:extLst>
          </p:cNvPr>
          <p:cNvSpPr txBox="1"/>
          <p:nvPr/>
        </p:nvSpPr>
        <p:spPr>
          <a:xfrm>
            <a:off x="0" y="5018120"/>
            <a:ext cx="8432037" cy="138499"/>
          </a:xfrm>
          <a:prstGeom prst="rect">
            <a:avLst/>
          </a:prstGeom>
          <a:noFill/>
        </p:spPr>
        <p:txBody>
          <a:bodyPr wrap="square" lIns="0" tIns="0" rIns="0" bIns="0" rtlCol="0">
            <a:spAutoFit/>
          </a:bodyPr>
          <a:lstStyle/>
          <a:p>
            <a:r>
              <a:rPr lang="en-US" sz="900" dirty="0">
                <a:hlinkClick r:id="rId4" tooltip="https://www.onephoto.in/2018/06/city-of-future.html"/>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51429534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48</a:t>
            </a:fld>
            <a:endParaRPr lang="en-GB"/>
          </a:p>
        </p:txBody>
      </p:sp>
      <p:sp>
        <p:nvSpPr>
          <p:cNvPr id="5" name="Text Placeholder 4"/>
          <p:cNvSpPr>
            <a:spLocks noGrp="1"/>
          </p:cNvSpPr>
          <p:nvPr>
            <p:ph type="body" sz="quarter" idx="13"/>
          </p:nvPr>
        </p:nvSpPr>
        <p:spPr/>
        <p:txBody>
          <a:bodyPr/>
          <a:lstStyle/>
          <a:p>
            <a:r>
              <a:rPr lang="en-GB" dirty="0"/>
              <a:t>Thank you!</a:t>
            </a:r>
          </a:p>
          <a:p>
            <a:endParaRPr lang="en-GB" dirty="0"/>
          </a:p>
        </p:txBody>
      </p:sp>
      <p:sp>
        <p:nvSpPr>
          <p:cNvPr id="11" name="Picture Placeholder 10"/>
          <p:cNvSpPr>
            <a:spLocks noGrp="1"/>
          </p:cNvSpPr>
          <p:nvPr>
            <p:ph type="pic" sz="quarter" idx="14"/>
          </p:nvPr>
        </p:nvSpPr>
        <p:spPr/>
      </p:sp>
    </p:spTree>
    <p:extLst>
      <p:ext uri="{BB962C8B-B14F-4D97-AF65-F5344CB8AC3E}">
        <p14:creationId xmlns:p14="http://schemas.microsoft.com/office/powerpoint/2010/main" val="194440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6 -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49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668EFC7B-6579-4D4B-8104-BD434BD4EFAB}"/>
              </a:ext>
            </a:extLst>
          </p:cNvPr>
          <p:cNvSpPr txBox="1"/>
          <p:nvPr/>
        </p:nvSpPr>
        <p:spPr>
          <a:xfrm>
            <a:off x="397130" y="753796"/>
            <a:ext cx="8312195"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t>European Union's Coordinated Plan on Artificial Intelligence 2021 (</a:t>
            </a:r>
            <a:r>
              <a:rPr lang="en-US" sz="1600" dirty="0">
                <a:ea typeface="+mn-lt"/>
                <a:cs typeface="+mn-lt"/>
                <a:hlinkClick r:id="rId3"/>
              </a:rPr>
              <a:t>https://digital-strategy.ec.europa.eu/en/policies/plan-ai</a:t>
            </a:r>
            <a:r>
              <a:rPr lang="en-US" sz="1600" dirty="0">
                <a:ea typeface="+mn-lt"/>
                <a:cs typeface="+mn-lt"/>
              </a:rPr>
              <a:t>) alongside point 1 (Explanatory Context) of the proposed Artificial Intelligence Act: </a:t>
            </a:r>
            <a:r>
              <a:rPr lang="en-US" sz="1600" dirty="0">
                <a:ea typeface="+mn-lt"/>
                <a:cs typeface="+mn-lt"/>
                <a:hlinkClick r:id="rId4"/>
              </a:rPr>
              <a:t>https://eur-lex.europa.eu/legal-content/EN/TXT/?qid=1623335154975&amp;uri=CELEX%3A52021PC0206</a:t>
            </a:r>
            <a:r>
              <a:rPr lang="en-US" sz="1600" dirty="0">
                <a:ea typeface="+mn-lt"/>
                <a:cs typeface="+mn-lt"/>
              </a:rPr>
              <a:t> </a:t>
            </a:r>
            <a:endParaRPr lang="en-US">
              <a:ea typeface="+mn-lt"/>
              <a:cs typeface="+mn-lt"/>
            </a:endParaRPr>
          </a:p>
          <a:p>
            <a:endParaRPr lang="en-US" sz="1600" dirty="0">
              <a:cs typeface="Arial"/>
            </a:endParaRPr>
          </a:p>
          <a:p>
            <a:r>
              <a:rPr lang="en-US" sz="1600" dirty="0">
                <a:cs typeface="Arial"/>
              </a:rPr>
              <a:t>EU proposal for an </a:t>
            </a:r>
            <a:r>
              <a:rPr lang="en-US" sz="1600" dirty="0" err="1">
                <a:cs typeface="Arial"/>
              </a:rPr>
              <a:t>ePrivacy</a:t>
            </a:r>
            <a:r>
              <a:rPr lang="en-US" sz="1600" dirty="0">
                <a:cs typeface="Arial"/>
              </a:rPr>
              <a:t> Regulation: </a:t>
            </a:r>
            <a:r>
              <a:rPr lang="en-US" sz="1600" dirty="0">
                <a:ea typeface="+mn-lt"/>
                <a:cs typeface="+mn-lt"/>
                <a:hlinkClick r:id="rId5"/>
              </a:rPr>
              <a:t>https://digital-strategy.ec.europa.eu/en/policies/eprivacy-regulation</a:t>
            </a:r>
            <a:r>
              <a:rPr lang="en-US" sz="1600" dirty="0">
                <a:ea typeface="+mn-lt"/>
                <a:cs typeface="+mn-lt"/>
              </a:rPr>
              <a:t> </a:t>
            </a:r>
          </a:p>
          <a:p>
            <a:endParaRPr lang="en-US" sz="1600" dirty="0">
              <a:ea typeface="+mn-lt"/>
              <a:cs typeface="+mn-lt"/>
            </a:endParaRPr>
          </a:p>
          <a:p>
            <a:r>
              <a:rPr lang="en-US" sz="1600" dirty="0">
                <a:ea typeface="+mn-lt"/>
                <a:cs typeface="+mn-lt"/>
              </a:rPr>
              <a:t>Veale, M. and </a:t>
            </a:r>
            <a:r>
              <a:rPr lang="en-US" sz="1600" dirty="0" err="1">
                <a:ea typeface="+mn-lt"/>
                <a:cs typeface="+mn-lt"/>
              </a:rPr>
              <a:t>Borgesius</a:t>
            </a:r>
            <a:r>
              <a:rPr lang="en-US" sz="1600" dirty="0">
                <a:ea typeface="+mn-lt"/>
                <a:cs typeface="+mn-lt"/>
              </a:rPr>
              <a:t>, F.Z., 2021. Adtech and Real-Time Bidding under European Data Protection Law. Available at: </a:t>
            </a:r>
            <a:r>
              <a:rPr lang="en-US" sz="1600" dirty="0">
                <a:ea typeface="+mn-lt"/>
                <a:cs typeface="+mn-lt"/>
                <a:hlinkClick r:id="rId6"/>
              </a:rPr>
              <a:t>https://osf.io/preprints/socarxiv/wg8fq/</a:t>
            </a:r>
            <a:r>
              <a:rPr lang="en-US" sz="1600" dirty="0">
                <a:ea typeface="+mn-lt"/>
                <a:cs typeface="+mn-lt"/>
              </a:rPr>
              <a:t> </a:t>
            </a:r>
            <a:endParaRPr lang="en-US" sz="1600" dirty="0">
              <a:cs typeface="Arial"/>
            </a:endParaRPr>
          </a:p>
          <a:p>
            <a:endParaRPr lang="en-US" sz="1600" dirty="0">
              <a:cs typeface="Arial"/>
            </a:endParaRPr>
          </a:p>
          <a:p>
            <a:endParaRPr lang="en-US" sz="1600" dirty="0">
              <a:cs typeface="Arial"/>
            </a:endParaRPr>
          </a:p>
          <a:p>
            <a:endParaRPr lang="en-US" sz="1600" dirty="0">
              <a:cs typeface="Arial"/>
            </a:endParaRPr>
          </a:p>
        </p:txBody>
      </p:sp>
    </p:spTree>
    <p:extLst>
      <p:ext uri="{BB962C8B-B14F-4D97-AF65-F5344CB8AC3E}">
        <p14:creationId xmlns:p14="http://schemas.microsoft.com/office/powerpoint/2010/main" val="24954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US" altLang="en-US" sz="2000" dirty="0"/>
              <a:t>Readings and Activities Overview</a:t>
            </a:r>
            <a:br>
              <a:rPr lang="en-US" altLang="en-US" sz="2000" dirty="0"/>
            </a:b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5</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430DAC15-A3F7-41E0-B9C9-ACDABACC5F72}"/>
              </a:ext>
            </a:extLst>
          </p:cNvPr>
          <p:cNvSpPr txBox="1"/>
          <p:nvPr/>
        </p:nvSpPr>
        <p:spPr>
          <a:xfrm>
            <a:off x="5220072" y="538099"/>
            <a:ext cx="3700730" cy="3833851"/>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0"/>
              </a:spcBef>
              <a:spcAft>
                <a:spcPts val="0"/>
              </a:spcAft>
              <a:buClrTx/>
              <a:buSzTx/>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0A440BF9-6690-4583-9123-89A392FDD046}"/>
              </a:ext>
            </a:extLst>
          </p:cNvPr>
          <p:cNvSpPr txBox="1"/>
          <p:nvPr/>
        </p:nvSpPr>
        <p:spPr>
          <a:xfrm>
            <a:off x="432000" y="900000"/>
            <a:ext cx="3924000" cy="3564000"/>
          </a:xfrm>
          <a:prstGeom prst="rect">
            <a:avLst/>
          </a:prstGeom>
        </p:spPr>
        <p:txBody>
          <a:bodyPr vert="horz" lIns="0" tIns="0" rIns="0" bIns="0" rtlCol="0" anchor="t" anchorCtr="0">
            <a:normAutofit/>
          </a:bodyPr>
          <a:lstStyle/>
          <a:p>
            <a:pPr marR="0" fontAlgn="auto">
              <a:spcAft>
                <a:spcPts val="600"/>
              </a:spcAft>
              <a:buClrTx/>
              <a:buSzTx/>
              <a:tabLst/>
            </a:pPr>
            <a:endParaRPr kumimoji="0" lang="en-GB" sz="1300" b="0" i="0" u="none" strike="noStrike" cap="none" spc="0" normalizeH="0" baseline="0" noProof="0" dirty="0">
              <a:ln>
                <a:noFill/>
              </a:ln>
              <a:effectLst/>
              <a:uLnTx/>
              <a:uFillTx/>
            </a:endParaRPr>
          </a:p>
        </p:txBody>
      </p:sp>
      <p:sp>
        <p:nvSpPr>
          <p:cNvPr id="14" name="Rectangle 13">
            <a:extLst>
              <a:ext uri="{FF2B5EF4-FFF2-40B4-BE49-F238E27FC236}">
                <a16:creationId xmlns:a16="http://schemas.microsoft.com/office/drawing/2014/main" id="{EAE6F788-A37B-45F1-BC2E-12120B965B70}"/>
              </a:ext>
            </a:extLst>
          </p:cNvPr>
          <p:cNvSpPr/>
          <p:nvPr/>
        </p:nvSpPr>
        <p:spPr>
          <a:xfrm>
            <a:off x="378719" y="538100"/>
            <a:ext cx="5460918" cy="369332"/>
          </a:xfrm>
          <a:prstGeom prst="rect">
            <a:avLst/>
          </a:prstGeom>
        </p:spPr>
        <p:txBody>
          <a:bodyPr wrap="square">
            <a:spAutoFit/>
          </a:bodyPr>
          <a:lstStyle/>
          <a:p>
            <a:r>
              <a:rPr lang="en-GB" altLang="en-US" dirty="0"/>
              <a:t> </a:t>
            </a:r>
          </a:p>
        </p:txBody>
      </p:sp>
      <p:pic>
        <p:nvPicPr>
          <p:cNvPr id="12" name="Picture 2" descr="Reading Icon – Free Download, PNG and Vector">
            <a:extLst>
              <a:ext uri="{FF2B5EF4-FFF2-40B4-BE49-F238E27FC236}">
                <a16:creationId xmlns:a16="http://schemas.microsoft.com/office/drawing/2014/main" id="{BFFF0073-9816-47D9-AA08-EBC9897B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303" y="1187374"/>
            <a:ext cx="2312267" cy="23122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045AFEF-BEC8-46EF-872C-75AC41729082}"/>
              </a:ext>
            </a:extLst>
          </p:cNvPr>
          <p:cNvSpPr txBox="1"/>
          <p:nvPr/>
        </p:nvSpPr>
        <p:spPr>
          <a:xfrm>
            <a:off x="107504" y="1317787"/>
            <a:ext cx="5256584" cy="1938992"/>
          </a:xfrm>
          <a:prstGeom prst="rect">
            <a:avLst/>
          </a:prstGeom>
          <a:noFill/>
        </p:spPr>
        <p:txBody>
          <a:bodyPr wrap="square">
            <a:spAutoFit/>
          </a:bodyPr>
          <a:lstStyle/>
          <a:p>
            <a:pPr marL="428625" indent="-428625">
              <a:buFont typeface="Arial" panose="020B0604020202020204" pitchFamily="34" charset="0"/>
              <a:buChar char="•"/>
            </a:pPr>
            <a:r>
              <a:rPr lang="en-GB" sz="2000" dirty="0">
                <a:latin typeface="+mj-lt"/>
                <a:cs typeface="Calibri" panose="020F0502020204030204" pitchFamily="34" charset="0"/>
              </a:rPr>
              <a:t>Readings and activities have been provided for the respective parts of each learning unit.</a:t>
            </a:r>
          </a:p>
          <a:p>
            <a:endParaRPr lang="en-GB" sz="2000" dirty="0">
              <a:latin typeface="+mj-lt"/>
              <a:cs typeface="Calibri" panose="020F0502020204030204" pitchFamily="34" charset="0"/>
            </a:endParaRPr>
          </a:p>
          <a:p>
            <a:pPr marL="428625" indent="-428625">
              <a:buFont typeface="Arial" panose="020B0604020202020204" pitchFamily="34" charset="0"/>
              <a:buChar char="•"/>
            </a:pPr>
            <a:r>
              <a:rPr lang="en-GB" sz="2000" dirty="0">
                <a:latin typeface="+mj-lt"/>
                <a:cs typeface="Calibri" panose="020F0502020204030204" pitchFamily="34" charset="0"/>
              </a:rPr>
              <a:t>These readings should form the point of departure for further reading.    </a:t>
            </a:r>
          </a:p>
        </p:txBody>
      </p:sp>
    </p:spTree>
    <p:extLst>
      <p:ext uri="{BB962C8B-B14F-4D97-AF65-F5344CB8AC3E}">
        <p14:creationId xmlns:p14="http://schemas.microsoft.com/office/powerpoint/2010/main" val="329142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50</a:t>
            </a:fld>
            <a:endParaRPr lang="en-GB"/>
          </a:p>
        </p:txBody>
      </p:sp>
      <p:sp>
        <p:nvSpPr>
          <p:cNvPr id="5" name="Title 4"/>
          <p:cNvSpPr>
            <a:spLocks noGrp="1"/>
          </p:cNvSpPr>
          <p:nvPr>
            <p:ph type="title"/>
          </p:nvPr>
        </p:nvSpPr>
        <p:spPr>
          <a:xfrm>
            <a:off x="432000" y="987574"/>
            <a:ext cx="8280000" cy="1334426"/>
          </a:xfrm>
        </p:spPr>
        <p:txBody>
          <a:bodyPr/>
          <a:lstStyle/>
          <a:p>
            <a:r>
              <a:rPr lang="en-GB" dirty="0"/>
              <a:t>All Activities and Readings </a:t>
            </a:r>
            <a:br>
              <a:rPr lang="en-GB" dirty="0"/>
            </a:br>
            <a:br>
              <a:rPr lang="en-GB" dirty="0"/>
            </a:br>
            <a:r>
              <a:rPr lang="en-GB" dirty="0"/>
              <a:t>with additional readings and links</a:t>
            </a:r>
            <a:br>
              <a:rPr lang="en-GB" dirty="0"/>
            </a:br>
            <a:br>
              <a:rPr lang="en-GB" dirty="0"/>
            </a:br>
            <a:br>
              <a:rPr lang="en-GB" dirty="0"/>
            </a:br>
            <a:endParaRPr lang="en-GB" dirty="0"/>
          </a:p>
        </p:txBody>
      </p:sp>
      <p:sp>
        <p:nvSpPr>
          <p:cNvPr id="15" name="Picture Placeholder 14"/>
          <p:cNvSpPr>
            <a:spLocks noGrp="1"/>
          </p:cNvSpPr>
          <p:nvPr>
            <p:ph type="pic" sz="quarter" idx="14"/>
          </p:nvPr>
        </p:nvSpPr>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415287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US" altLang="en-US" sz="2000" dirty="0"/>
              <a:t>Readings and Activities Overview</a:t>
            </a:r>
            <a:br>
              <a:rPr lang="en-US" altLang="en-US" sz="2000" dirty="0"/>
            </a:b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51</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8" name="TextBox 7">
            <a:extLst>
              <a:ext uri="{FF2B5EF4-FFF2-40B4-BE49-F238E27FC236}">
                <a16:creationId xmlns:a16="http://schemas.microsoft.com/office/drawing/2014/main" id="{430DAC15-A3F7-41E0-B9C9-ACDABACC5F72}"/>
              </a:ext>
            </a:extLst>
          </p:cNvPr>
          <p:cNvSpPr txBox="1"/>
          <p:nvPr/>
        </p:nvSpPr>
        <p:spPr>
          <a:xfrm>
            <a:off x="5220072" y="538099"/>
            <a:ext cx="3700730" cy="3833851"/>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0"/>
              </a:spcBef>
              <a:spcAft>
                <a:spcPts val="0"/>
              </a:spcAft>
              <a:buClrTx/>
              <a:buSzTx/>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0A440BF9-6690-4583-9123-89A392FDD046}"/>
              </a:ext>
            </a:extLst>
          </p:cNvPr>
          <p:cNvSpPr txBox="1"/>
          <p:nvPr/>
        </p:nvSpPr>
        <p:spPr>
          <a:xfrm>
            <a:off x="432000" y="900000"/>
            <a:ext cx="3924000" cy="3564000"/>
          </a:xfrm>
          <a:prstGeom prst="rect">
            <a:avLst/>
          </a:prstGeom>
        </p:spPr>
        <p:txBody>
          <a:bodyPr vert="horz" lIns="0" tIns="0" rIns="0" bIns="0" rtlCol="0" anchor="t" anchorCtr="0">
            <a:normAutofit/>
          </a:bodyPr>
          <a:lstStyle/>
          <a:p>
            <a:pPr marR="0" fontAlgn="auto">
              <a:spcAft>
                <a:spcPts val="600"/>
              </a:spcAft>
              <a:buClrTx/>
              <a:buSzTx/>
              <a:tabLst/>
            </a:pPr>
            <a:endParaRPr kumimoji="0" lang="en-GB" sz="1300" b="0" i="0" u="none" strike="noStrike" cap="none" spc="0" normalizeH="0" baseline="0" noProof="0" dirty="0">
              <a:ln>
                <a:noFill/>
              </a:ln>
              <a:effectLst/>
              <a:uLnTx/>
              <a:uFillTx/>
            </a:endParaRPr>
          </a:p>
        </p:txBody>
      </p:sp>
      <p:sp>
        <p:nvSpPr>
          <p:cNvPr id="14" name="Rectangle 13">
            <a:extLst>
              <a:ext uri="{FF2B5EF4-FFF2-40B4-BE49-F238E27FC236}">
                <a16:creationId xmlns:a16="http://schemas.microsoft.com/office/drawing/2014/main" id="{EAE6F788-A37B-45F1-BC2E-12120B965B70}"/>
              </a:ext>
            </a:extLst>
          </p:cNvPr>
          <p:cNvSpPr/>
          <p:nvPr/>
        </p:nvSpPr>
        <p:spPr>
          <a:xfrm>
            <a:off x="378719" y="538100"/>
            <a:ext cx="5460918" cy="369332"/>
          </a:xfrm>
          <a:prstGeom prst="rect">
            <a:avLst/>
          </a:prstGeom>
        </p:spPr>
        <p:txBody>
          <a:bodyPr wrap="square">
            <a:spAutoFit/>
          </a:bodyPr>
          <a:lstStyle/>
          <a:p>
            <a:r>
              <a:rPr lang="en-GB" altLang="en-US" dirty="0"/>
              <a:t> </a:t>
            </a:r>
          </a:p>
        </p:txBody>
      </p:sp>
      <p:pic>
        <p:nvPicPr>
          <p:cNvPr id="12" name="Picture 2" descr="Reading Icon – Free Download, PNG and Vector">
            <a:extLst>
              <a:ext uri="{FF2B5EF4-FFF2-40B4-BE49-F238E27FC236}">
                <a16:creationId xmlns:a16="http://schemas.microsoft.com/office/drawing/2014/main" id="{BFFF0073-9816-47D9-AA08-EBC9897B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303" y="1187374"/>
            <a:ext cx="2312267" cy="23122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045AFEF-BEC8-46EF-872C-75AC41729082}"/>
              </a:ext>
            </a:extLst>
          </p:cNvPr>
          <p:cNvSpPr txBox="1"/>
          <p:nvPr/>
        </p:nvSpPr>
        <p:spPr>
          <a:xfrm>
            <a:off x="107504" y="1317787"/>
            <a:ext cx="5256584" cy="1938992"/>
          </a:xfrm>
          <a:prstGeom prst="rect">
            <a:avLst/>
          </a:prstGeom>
          <a:noFill/>
        </p:spPr>
        <p:txBody>
          <a:bodyPr wrap="square">
            <a:spAutoFit/>
          </a:bodyPr>
          <a:lstStyle/>
          <a:p>
            <a:pPr marL="428625" indent="-428625">
              <a:buFont typeface="Arial" panose="020B0604020202020204" pitchFamily="34" charset="0"/>
              <a:buChar char="•"/>
            </a:pPr>
            <a:r>
              <a:rPr lang="en-GB" sz="2000" dirty="0">
                <a:latin typeface="+mj-lt"/>
                <a:cs typeface="Calibri" panose="020F0502020204030204" pitchFamily="34" charset="0"/>
              </a:rPr>
              <a:t>Readings and activities have been provided for the respective parts of each learning unit.</a:t>
            </a:r>
          </a:p>
          <a:p>
            <a:endParaRPr lang="en-GB" sz="2000" dirty="0">
              <a:latin typeface="+mj-lt"/>
              <a:cs typeface="Calibri" panose="020F0502020204030204" pitchFamily="34" charset="0"/>
            </a:endParaRPr>
          </a:p>
          <a:p>
            <a:pPr marL="428625" indent="-428625">
              <a:buFont typeface="Arial" panose="020B0604020202020204" pitchFamily="34" charset="0"/>
              <a:buChar char="•"/>
            </a:pPr>
            <a:r>
              <a:rPr lang="en-GB" sz="2000" dirty="0">
                <a:latin typeface="+mj-lt"/>
                <a:cs typeface="Calibri" panose="020F0502020204030204" pitchFamily="34" charset="0"/>
              </a:rPr>
              <a:t>These readings should form the point of departure for further reading.    </a:t>
            </a:r>
          </a:p>
        </p:txBody>
      </p:sp>
    </p:spTree>
    <p:extLst>
      <p:ext uri="{BB962C8B-B14F-4D97-AF65-F5344CB8AC3E}">
        <p14:creationId xmlns:p14="http://schemas.microsoft.com/office/powerpoint/2010/main" val="2495824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11461"/>
            <a:ext cx="9001000" cy="788539"/>
          </a:xfrm>
        </p:spPr>
        <p:txBody>
          <a:bodyPr/>
          <a:lstStyle/>
          <a:p>
            <a:r>
              <a:rPr lang="en-GB" b="1" dirty="0"/>
              <a:t>Part 1-Activity: Mapping out the legislative and regulatory landscape</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52</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To map out the legislative context either for your organization or an organization you are familiar with. Consider:</a:t>
            </a:r>
          </a:p>
          <a:p>
            <a:pPr marL="342900" indent="-342900">
              <a:buFontTx/>
              <a:buChar char="-"/>
            </a:pPr>
            <a:r>
              <a:rPr lang="en-US" sz="2000" dirty="0"/>
              <a:t>What is the broad legislative context?</a:t>
            </a:r>
            <a:endParaRPr lang="en-US" sz="2000" dirty="0">
              <a:cs typeface="Arial"/>
            </a:endParaRPr>
          </a:p>
          <a:p>
            <a:pPr marL="342900" indent="-342900">
              <a:buFontTx/>
              <a:buChar char="-"/>
            </a:pPr>
            <a:r>
              <a:rPr lang="en-US" sz="2000" dirty="0"/>
              <a:t>Who are the regulators?</a:t>
            </a:r>
          </a:p>
          <a:p>
            <a:pPr marL="342900" indent="-342900">
              <a:buFontTx/>
              <a:buChar char="-"/>
            </a:pPr>
            <a:r>
              <a:rPr lang="en-US" sz="2000" dirty="0"/>
              <a:t>How/where/why might AI be developed/deployed?</a:t>
            </a:r>
          </a:p>
          <a:p>
            <a:pPr marL="342900" indent="-342900">
              <a:buFontTx/>
              <a:buChar char="-"/>
            </a:pPr>
            <a:r>
              <a:rPr lang="en-US" sz="2000" dirty="0"/>
              <a:t>Who are the stakeholders?</a:t>
            </a:r>
          </a:p>
          <a:p>
            <a:pPr marL="342900" indent="-342900">
              <a:buFontTx/>
              <a:buChar char="-"/>
            </a:pPr>
            <a:r>
              <a:rPr lang="en-US" sz="2000" dirty="0"/>
              <a:t>What could be the benefits of AI in this context?</a:t>
            </a:r>
          </a:p>
          <a:p>
            <a:pPr marL="342900" indent="-342900">
              <a:buFontTx/>
              <a:buChar char="-"/>
            </a:pPr>
            <a:r>
              <a:rPr lang="en-US" sz="2000" dirty="0"/>
              <a:t>What responsibilities exist?</a:t>
            </a:r>
            <a:endParaRPr lang="en-US" sz="2000" dirty="0">
              <a:cs typeface="Arial"/>
            </a:endParaRPr>
          </a:p>
          <a:p>
            <a:pPr marL="342900" indent="-342900">
              <a:buFontTx/>
              <a:buChar char="-"/>
            </a:pPr>
            <a:r>
              <a:rPr lang="en-US" sz="2000" dirty="0"/>
              <a:t>What might be the risks taking into account any issues around potential harm or damage or rights infringements? </a:t>
            </a:r>
            <a:endParaRPr lang="en-US" sz="2000" dirty="0">
              <a:cs typeface="Arial"/>
            </a:endParaRPr>
          </a:p>
          <a:p>
            <a:endParaRPr lang="en-US" dirty="0"/>
          </a:p>
          <a:p>
            <a:endParaRPr lang="en-US" dirty="0"/>
          </a:p>
          <a:p>
            <a:endParaRPr lang="en-US" dirty="0"/>
          </a:p>
          <a:p>
            <a:endParaRPr lang="en-US" dirty="0"/>
          </a:p>
        </p:txBody>
      </p:sp>
      <p:pic>
        <p:nvPicPr>
          <p:cNvPr id="15" name="Picture 14" descr="Bees working on a honeycomb">
            <a:extLst>
              <a:ext uri="{FF2B5EF4-FFF2-40B4-BE49-F238E27FC236}">
                <a16:creationId xmlns:a16="http://schemas.microsoft.com/office/drawing/2014/main" id="{391BEDAF-0034-49E9-ABA0-624DBA63EF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843558"/>
            <a:ext cx="3024336" cy="3399942"/>
          </a:xfrm>
          <a:prstGeom prst="rect">
            <a:avLst/>
          </a:prstGeom>
        </p:spPr>
      </p:pic>
    </p:spTree>
    <p:extLst>
      <p:ext uri="{BB962C8B-B14F-4D97-AF65-F5344CB8AC3E}">
        <p14:creationId xmlns:p14="http://schemas.microsoft.com/office/powerpoint/2010/main" val="421403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1 -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53</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421738" y="900000"/>
            <a:ext cx="8055014" cy="3044070"/>
          </a:xfrm>
          <a:prstGeom prst="rect">
            <a:avLst/>
          </a:prstGeom>
          <a:noFill/>
        </p:spPr>
        <p:txBody>
          <a:bodyPr wrap="square" lIns="0" tIns="0" rIns="0" bIns="0" rtlCol="0" anchor="t">
            <a:noAutofit/>
          </a:bodyPr>
          <a:lstStyle/>
          <a:p>
            <a:r>
              <a:rPr lang="en-GB" sz="2000" dirty="0">
                <a:ea typeface="+mn-lt"/>
                <a:cs typeface="+mn-lt"/>
              </a:rPr>
              <a:t>Read </a:t>
            </a:r>
            <a:r>
              <a:rPr lang="en-GB" sz="2000" b="1" dirty="0">
                <a:ea typeface="+mn-lt"/>
                <a:cs typeface="+mn-lt"/>
              </a:rPr>
              <a:t>Chapter 3</a:t>
            </a:r>
            <a:r>
              <a:rPr lang="en-GB" sz="2000" dirty="0">
                <a:ea typeface="+mn-lt"/>
                <a:cs typeface="+mn-lt"/>
              </a:rPr>
              <a:t> on ‘Who bears responsibility for the threats, risks, harms and wrongs posed by advanced digital technologies?’, in Yeung, K. ed. (2019) </a:t>
            </a:r>
            <a:r>
              <a:rPr lang="en-GB" sz="2000" i="1" dirty="0">
                <a:ea typeface="+mn-lt"/>
                <a:cs typeface="+mn-lt"/>
              </a:rPr>
              <a:t>Responsibility and AI</a:t>
            </a:r>
            <a:r>
              <a:rPr lang="en-GB" sz="2000" dirty="0">
                <a:ea typeface="+mn-lt"/>
                <a:cs typeface="+mn-lt"/>
              </a:rPr>
              <a:t>: a study of the implications of advanced digital technologies (including AI systems) for the concept of responsibility within a human rights framework. Strasbourg: Council of Europe. Available at: </a:t>
            </a:r>
            <a:r>
              <a:rPr lang="en-GB" sz="2000" dirty="0">
                <a:ea typeface="+mn-lt"/>
                <a:cs typeface="+mn-lt"/>
                <a:hlinkClick r:id="rId3"/>
              </a:rPr>
              <a:t>https://rm.coe.int/responsability-and-ai-en/168097d9c5</a:t>
            </a:r>
            <a:r>
              <a:rPr lang="en-GB" sz="2000" dirty="0">
                <a:ea typeface="+mn-lt"/>
                <a:cs typeface="+mn-lt"/>
              </a:rPr>
              <a:t> (Accessed 1 July 2021) </a:t>
            </a:r>
            <a:endParaRPr lang="en-GB" altLang="en-US" sz="2000" b="0" dirty="0">
              <a:cs typeface="Arial"/>
            </a:endParaRPr>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1985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2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54</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367309" y="854643"/>
            <a:ext cx="8281799" cy="3089427"/>
          </a:xfrm>
          <a:prstGeom prst="rect">
            <a:avLst/>
          </a:prstGeom>
          <a:noFill/>
        </p:spPr>
        <p:txBody>
          <a:bodyPr wrap="square" lIns="0" tIns="0" rIns="0" bIns="0" rtlCol="0" anchor="t">
            <a:noAutofit/>
          </a:bodyPr>
          <a:lstStyle/>
          <a:p>
            <a:r>
              <a:rPr lang="en-US" dirty="0"/>
              <a:t>Read the </a:t>
            </a:r>
            <a:r>
              <a:rPr lang="en-US" b="1" dirty="0"/>
              <a:t>ICO</a:t>
            </a:r>
            <a:r>
              <a:rPr lang="en-US" dirty="0"/>
              <a:t>’s 2020 discussions on </a:t>
            </a:r>
            <a:r>
              <a:rPr lang="en-US" b="1" dirty="0"/>
              <a:t>addressing risks of bias and discrimination in AI design</a:t>
            </a:r>
            <a:r>
              <a:rPr lang="en-US" dirty="0"/>
              <a:t> which are at </a:t>
            </a:r>
            <a:r>
              <a:rPr lang="en-US" dirty="0">
                <a:ea typeface="+mn-lt"/>
                <a:cs typeface="+mn-lt"/>
                <a:hlinkClick r:id="rId3"/>
              </a:rPr>
              <a:t>https://ico.org.uk/for-organisations/guide-to-data-protection/key-data-protection-themes/guidance-on-ai-and-data-protection/what-do-we-need-to-do-to-ensure-lawfulness-fairness-and-transparency-in-ai-systems/#howshouldweaddress</a:t>
            </a:r>
            <a:r>
              <a:rPr lang="en-US" dirty="0">
                <a:ea typeface="+mn-lt"/>
                <a:cs typeface="+mn-lt"/>
              </a:rPr>
              <a:t> </a:t>
            </a:r>
            <a:r>
              <a:rPr lang="en-US" dirty="0"/>
              <a:t>. These sections are within its </a:t>
            </a:r>
            <a:r>
              <a:rPr lang="en-US" i="1" dirty="0"/>
              <a:t>Guidance on Data Protection and AI</a:t>
            </a:r>
            <a:r>
              <a:rPr lang="en-US" dirty="0"/>
              <a:t>. The full publication is available at: </a:t>
            </a:r>
            <a:r>
              <a:rPr lang="en-US" dirty="0">
                <a:hlinkClick r:id="rId4"/>
              </a:rPr>
              <a:t>https://ico.org.uk/for-organisations/guide-to-data-protection/key-data-protection-themes/guidance-on-ai-and-data-protection/</a:t>
            </a:r>
            <a:r>
              <a:rPr lang="en-US" dirty="0"/>
              <a:t> (Accessed 1 July 2021). Whilst this is a guide from the UK's Information Commissioner, it provides considerations of how to build an AI framework which is compatible with data protection legislation and as a whole will provide you with many critical points for developing and deploying an AI system.</a:t>
            </a:r>
          </a:p>
          <a:p>
            <a:endParaRPr lang="en-US" dirty="0">
              <a:cs typeface="Arial"/>
            </a:endParaRPr>
          </a:p>
          <a:p>
            <a:endParaRPr lang="en-US" b="0" dirty="0">
              <a:cs typeface="Arial"/>
            </a:endParaRPr>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758571" y="395714"/>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1368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2 – Activities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55</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367309" y="854643"/>
            <a:ext cx="8281799" cy="3089427"/>
          </a:xfrm>
          <a:prstGeom prst="rect">
            <a:avLst/>
          </a:prstGeom>
          <a:noFill/>
        </p:spPr>
        <p:txBody>
          <a:bodyPr wrap="square" lIns="0" tIns="0" rIns="0" bIns="0" rtlCol="0" anchor="t">
            <a:noAutofit/>
          </a:bodyPr>
          <a:lstStyle/>
          <a:p>
            <a:r>
              <a:rPr lang="en-US" dirty="0">
                <a:cs typeface="Arial"/>
              </a:rPr>
              <a:t>In addition, building on your Part 1 mapping of the regulatory and legislative landscape, you may wish to look at one of the following links, considering global differences and synergies in data protection law. The DLA Piper link provides an easy tool for comparisons.</a:t>
            </a:r>
            <a:endParaRPr lang="en-US" dirty="0"/>
          </a:p>
          <a:p>
            <a:endParaRPr lang="en-US" dirty="0"/>
          </a:p>
          <a:p>
            <a:r>
              <a:rPr lang="en-US" dirty="0"/>
              <a:t>Data Protection and Privacy Legislation Worldwide </a:t>
            </a:r>
          </a:p>
          <a:p>
            <a:r>
              <a:rPr lang="en-US" dirty="0">
                <a:hlinkClick r:id="rId3"/>
              </a:rPr>
              <a:t>https://unctad.org/page/data-protection-and-privacy-legislation-worldwide</a:t>
            </a:r>
            <a:r>
              <a:rPr lang="en-US" dirty="0"/>
              <a:t> </a:t>
            </a:r>
            <a:endParaRPr lang="en-US" dirty="0">
              <a:cs typeface="Arial"/>
            </a:endParaRPr>
          </a:p>
          <a:p>
            <a:endParaRPr lang="en-US" dirty="0">
              <a:cs typeface="Arial"/>
            </a:endParaRPr>
          </a:p>
          <a:p>
            <a:r>
              <a:rPr lang="en-US" dirty="0">
                <a:cs typeface="Arial"/>
              </a:rPr>
              <a:t>DLA Piper’s Data Protection Laws of the World</a:t>
            </a:r>
          </a:p>
          <a:p>
            <a:r>
              <a:rPr lang="en-US" dirty="0">
                <a:cs typeface="Arial"/>
                <a:hlinkClick r:id="rId4"/>
              </a:rPr>
              <a:t>https://www.dlapiperdataprotection.com/</a:t>
            </a:r>
            <a:r>
              <a:rPr lang="en-US" dirty="0">
                <a:cs typeface="Arial"/>
              </a:rPr>
              <a:t> </a:t>
            </a:r>
            <a:endParaRPr lang="en-US">
              <a:cs typeface="Arial"/>
            </a:endParaRPr>
          </a:p>
          <a:p>
            <a:endParaRPr lang="en-US" dirty="0"/>
          </a:p>
          <a:p>
            <a:r>
              <a:rPr lang="en-US" dirty="0"/>
              <a:t>EU GDPR Law Comparison</a:t>
            </a:r>
            <a:endParaRPr lang="en-US" dirty="0">
              <a:cs typeface="Arial"/>
            </a:endParaRPr>
          </a:p>
          <a:p>
            <a:r>
              <a:rPr lang="en-US" dirty="0">
                <a:hlinkClick r:id="rId5"/>
              </a:rPr>
              <a:t>https://www.activemind.legal/law/</a:t>
            </a:r>
            <a:r>
              <a:rPr lang="en-US" dirty="0"/>
              <a:t> </a:t>
            </a:r>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1513803" y="300963"/>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4786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3 – Activity and Readings</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56</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B01AB94B-4C06-4F2F-B37E-5EF0E2F3E006}"/>
              </a:ext>
            </a:extLst>
          </p:cNvPr>
          <p:cNvSpPr txBox="1"/>
          <p:nvPr/>
        </p:nvSpPr>
        <p:spPr>
          <a:xfrm>
            <a:off x="430823" y="855220"/>
            <a:ext cx="7660127"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ea typeface="+mn-lt"/>
                <a:cs typeface="+mn-lt"/>
              </a:rPr>
              <a:t>Using the provided </a:t>
            </a:r>
            <a:r>
              <a:rPr lang="en-US" sz="1600" dirty="0">
                <a:ea typeface="+mn-lt"/>
                <a:cs typeface="+mn-lt"/>
                <a:hlinkClick r:id="rId3">
                  <a:extLst>
                    <a:ext uri="{A12FA001-AC4F-418D-AE19-62706E023703}">
                      <ahyp:hlinkClr xmlns:ahyp="http://schemas.microsoft.com/office/drawing/2018/hyperlinkcolor" val="tx"/>
                    </a:ext>
                  </a:extLst>
                </a:hlinkClick>
              </a:rPr>
              <a:t>ICO Records of Processing Template</a:t>
            </a:r>
            <a:r>
              <a:rPr lang="en-US" sz="1600" dirty="0">
                <a:ea typeface="+mn-lt"/>
                <a:cs typeface="+mn-lt"/>
              </a:rPr>
              <a:t>, create records for an AI/ML driven process within your organization. </a:t>
            </a:r>
            <a:endParaRPr lang="en-US" sz="1600">
              <a:ea typeface="+mn-lt"/>
              <a:cs typeface="+mn-lt"/>
            </a:endParaRPr>
          </a:p>
          <a:p>
            <a:endParaRPr lang="en-US" sz="1600" dirty="0">
              <a:cs typeface="Arial"/>
            </a:endParaRPr>
          </a:p>
          <a:p>
            <a:r>
              <a:rPr lang="en-US" sz="1600" dirty="0">
                <a:cs typeface="Arial"/>
              </a:rPr>
              <a:t>Read through the </a:t>
            </a:r>
            <a:r>
              <a:rPr lang="en-US" sz="1600" dirty="0">
                <a:cs typeface="Arial"/>
                <a:hlinkClick r:id="rId4"/>
              </a:rPr>
              <a:t>ICO guidelines on Records of Processing Activities</a:t>
            </a:r>
            <a:r>
              <a:rPr lang="en-US" sz="1600" dirty="0">
                <a:cs typeface="Arial"/>
              </a:rPr>
              <a:t> and the </a:t>
            </a:r>
            <a:r>
              <a:rPr lang="en-US" sz="1600" dirty="0">
                <a:cs typeface="Arial"/>
                <a:hlinkClick r:id="rId5"/>
              </a:rPr>
              <a:t>ICO and The Alan Turing Institute's guidance</a:t>
            </a:r>
            <a:r>
              <a:rPr lang="en-US" sz="1600" dirty="0">
                <a:cs typeface="Arial"/>
              </a:rPr>
              <a:t> on explainable AI, particularly</a:t>
            </a:r>
            <a:r>
              <a:rPr lang="en-US" sz="1600" b="1" dirty="0">
                <a:cs typeface="Arial"/>
              </a:rPr>
              <a:t> task 2 of part </a:t>
            </a:r>
            <a:r>
              <a:rPr lang="en-US" sz="1600" b="1">
                <a:cs typeface="Arial"/>
              </a:rPr>
              <a:t>2, </a:t>
            </a:r>
            <a:r>
              <a:rPr lang="en-US" sz="1600">
                <a:cs typeface="Arial"/>
              </a:rPr>
              <a:t>for further support in this activity.</a:t>
            </a:r>
          </a:p>
          <a:p>
            <a:endParaRPr lang="en-US" sz="1600" b="1" dirty="0">
              <a:cs typeface="Arial"/>
            </a:endParaRPr>
          </a:p>
          <a:p>
            <a:endParaRPr lang="en-US" sz="1600" dirty="0">
              <a:cs typeface="Arial"/>
            </a:endParaRPr>
          </a:p>
        </p:txBody>
      </p:sp>
    </p:spTree>
    <p:extLst>
      <p:ext uri="{BB962C8B-B14F-4D97-AF65-F5344CB8AC3E}">
        <p14:creationId xmlns:p14="http://schemas.microsoft.com/office/powerpoint/2010/main" val="8392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4 -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57</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C5CE7FF-E77F-450A-A473-2366D64F93C9}"/>
              </a:ext>
            </a:extLst>
          </p:cNvPr>
          <p:cNvSpPr txBox="1"/>
          <p:nvPr/>
        </p:nvSpPr>
        <p:spPr>
          <a:xfrm>
            <a:off x="430822" y="591451"/>
            <a:ext cx="8508923" cy="34778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ea typeface="+mn-lt"/>
                <a:cs typeface="+mn-lt"/>
              </a:rPr>
              <a:t>On issues of global governance:</a:t>
            </a:r>
            <a:endParaRPr lang="en-US"/>
          </a:p>
          <a:p>
            <a:endParaRPr lang="en-US"/>
          </a:p>
          <a:p>
            <a:r>
              <a:rPr lang="en-US" sz="1600" i="1">
                <a:ea typeface="+mn-lt"/>
                <a:cs typeface="+mn-lt"/>
              </a:rPr>
              <a:t>Digital Platforms Require a Global Governance Framework</a:t>
            </a:r>
            <a:r>
              <a:rPr lang="en-US" sz="1600">
                <a:ea typeface="+mn-lt"/>
                <a:cs typeface="+mn-lt"/>
              </a:rPr>
              <a:t> (2019) </a:t>
            </a:r>
            <a:r>
              <a:rPr lang="en-US" sz="1600" i="1">
                <a:ea typeface="+mn-lt"/>
                <a:cs typeface="+mn-lt"/>
              </a:rPr>
              <a:t>Centre for International Governance Innovation</a:t>
            </a:r>
            <a:r>
              <a:rPr lang="en-US" sz="1600">
                <a:ea typeface="+mn-lt"/>
                <a:cs typeface="+mn-lt"/>
              </a:rPr>
              <a:t>. Available at:</a:t>
            </a:r>
            <a:r>
              <a:rPr lang="en-US" sz="1600" dirty="0">
                <a:ea typeface="+mn-lt"/>
                <a:cs typeface="+mn-lt"/>
                <a:hlinkClick r:id="rId3"/>
              </a:rPr>
              <a:t> https://www.cigionline.org/articles/digital-platforms-require-global-governance-framework</a:t>
            </a:r>
            <a:endParaRPr lang="en-US"/>
          </a:p>
          <a:p>
            <a:endParaRPr lang="en-US" sz="1600" dirty="0">
              <a:cs typeface="Arial"/>
            </a:endParaRPr>
          </a:p>
          <a:p>
            <a:endParaRPr lang="en-US" sz="1600" dirty="0">
              <a:cs typeface="Arial"/>
            </a:endParaRPr>
          </a:p>
          <a:p>
            <a:r>
              <a:rPr lang="en-US" sz="1600">
                <a:cs typeface="Arial"/>
              </a:rPr>
              <a:t>On impact assessments as a framework for auditing:</a:t>
            </a:r>
            <a:endParaRPr lang="en-US" sz="1600" dirty="0">
              <a:cs typeface="Arial"/>
            </a:endParaRPr>
          </a:p>
          <a:p>
            <a:endParaRPr lang="en-US" sz="1600" dirty="0">
              <a:cs typeface="Arial"/>
            </a:endParaRPr>
          </a:p>
          <a:p>
            <a:r>
              <a:rPr lang="en-US" sz="1600">
                <a:ea typeface="+mn-lt"/>
                <a:cs typeface="+mn-lt"/>
              </a:rPr>
              <a:t>Kazim, E., Denny, D. M. T. and Koshiyama, A. (2021) ‘AI auditing and impact assessment: according to the UK information commissioner’s office’, </a:t>
            </a:r>
            <a:r>
              <a:rPr lang="en-US" sz="1600" i="1">
                <a:ea typeface="+mn-lt"/>
                <a:cs typeface="+mn-lt"/>
              </a:rPr>
              <a:t>AI and Ethics</a:t>
            </a:r>
            <a:r>
              <a:rPr lang="en-US" sz="1600">
                <a:ea typeface="+mn-lt"/>
                <a:cs typeface="+mn-lt"/>
              </a:rPr>
              <a:t>. doi: </a:t>
            </a:r>
            <a:r>
              <a:rPr lang="en-US" sz="1600" dirty="0">
                <a:ea typeface="+mn-lt"/>
                <a:cs typeface="+mn-lt"/>
                <a:hlinkClick r:id="rId4"/>
              </a:rPr>
              <a:t>10.1007/s43681-021-00039-2</a:t>
            </a:r>
            <a:r>
              <a:rPr lang="en-US" sz="1600">
                <a:ea typeface="+mn-lt"/>
                <a:cs typeface="+mn-lt"/>
              </a:rPr>
              <a:t>.</a:t>
            </a:r>
            <a:endParaRPr lang="en-US"/>
          </a:p>
          <a:p>
            <a:endParaRPr lang="en-US" sz="1600" dirty="0">
              <a:cs typeface="Arial"/>
            </a:endParaRPr>
          </a:p>
          <a:p>
            <a:endParaRPr lang="en-US" sz="1600" dirty="0">
              <a:cs typeface="Arial"/>
            </a:endParaRPr>
          </a:p>
        </p:txBody>
      </p:sp>
    </p:spTree>
    <p:extLst>
      <p:ext uri="{BB962C8B-B14F-4D97-AF65-F5344CB8AC3E}">
        <p14:creationId xmlns:p14="http://schemas.microsoft.com/office/powerpoint/2010/main" val="225027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5 -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58</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C1F27181-9207-4708-A285-24BF23574908}"/>
              </a:ext>
            </a:extLst>
          </p:cNvPr>
          <p:cNvSpPr txBox="1"/>
          <p:nvPr/>
        </p:nvSpPr>
        <p:spPr>
          <a:xfrm>
            <a:off x="430823" y="875509"/>
            <a:ext cx="8387184"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Font typeface="Arial" panose="020B0604020202020204" pitchFamily="34" charset="0"/>
            </a:pPr>
            <a:r>
              <a:rPr lang="en-US" sz="1600"/>
              <a:t>Reuters article on the Amazon AI recruitment tool: </a:t>
            </a:r>
            <a:r>
              <a:rPr lang="en-US" sz="1600" dirty="0">
                <a:ea typeface="+mn-lt"/>
                <a:cs typeface="+mn-lt"/>
                <a:hlinkClick r:id="rId3"/>
              </a:rPr>
              <a:t>https://www.reuters.com/article/us-amazon-com-jobs-automation-insight-idUSKCN1MK08G</a:t>
            </a:r>
            <a:r>
              <a:rPr lang="en-US" sz="1600" dirty="0">
                <a:ea typeface="+mn-lt"/>
                <a:cs typeface="+mn-lt"/>
              </a:rPr>
              <a:t> </a:t>
            </a:r>
            <a:endParaRPr lang="en-US">
              <a:ea typeface="+mn-lt"/>
              <a:cs typeface="+mn-lt"/>
            </a:endParaRPr>
          </a:p>
          <a:p>
            <a:pPr>
              <a:buFont typeface="Arial" panose="020B0604020202020204" pitchFamily="34" charset="0"/>
            </a:pPr>
            <a:endParaRPr lang="en-US" sz="1600" dirty="0">
              <a:ea typeface="+mn-lt"/>
              <a:cs typeface="+mn-lt"/>
            </a:endParaRPr>
          </a:p>
          <a:p>
            <a:pPr>
              <a:buFont typeface="Arial" panose="020B0604020202020204" pitchFamily="34" charset="0"/>
            </a:pPr>
            <a:r>
              <a:rPr lang="en-US" sz="1600">
                <a:ea typeface="+mn-lt"/>
                <a:cs typeface="+mn-lt"/>
              </a:rPr>
              <a:t>On job seekers attitudes towards AI driven recruitment: Friedrich-Alexander-University, Schöller Endowed Chair for Information Systems, Erlangen-Nuremberg, Germany, Ochmann, J. and Laumer, S. (2020) ‘AI Recruitment: Explaining job seekers’ acceptance of automation in human resource management’, in heine, M., Poustcchi, K., and Krasnova, H., </a:t>
            </a:r>
            <a:r>
              <a:rPr lang="en-US" sz="1600" i="1">
                <a:ea typeface="+mn-lt"/>
                <a:cs typeface="+mn-lt"/>
              </a:rPr>
              <a:t>WI2020 Zentrale Tracks</a:t>
            </a:r>
            <a:r>
              <a:rPr lang="en-US" sz="1600">
                <a:ea typeface="+mn-lt"/>
                <a:cs typeface="+mn-lt"/>
              </a:rPr>
              <a:t>. GITO Verlag, pp. 1633–1648. doi: </a:t>
            </a:r>
            <a:r>
              <a:rPr lang="en-US" sz="1600" dirty="0">
                <a:ea typeface="+mn-lt"/>
                <a:cs typeface="+mn-lt"/>
                <a:hlinkClick r:id="rId4"/>
              </a:rPr>
              <a:t>10.30844/wi_2020_q1-ochmann</a:t>
            </a:r>
            <a:r>
              <a:rPr lang="en-US" sz="1600">
                <a:ea typeface="+mn-lt"/>
                <a:cs typeface="+mn-lt"/>
              </a:rPr>
              <a:t>.</a:t>
            </a:r>
            <a:endParaRPr lang="en-US" sz="1600" dirty="0">
              <a:ea typeface="+mn-lt"/>
              <a:cs typeface="+mn-lt"/>
            </a:endParaRPr>
          </a:p>
          <a:p>
            <a:pPr>
              <a:buFont typeface="Arial" panose="020B0604020202020204" pitchFamily="34" charset="0"/>
            </a:pPr>
            <a:endParaRPr lang="en-US" sz="1600" dirty="0">
              <a:ea typeface="+mn-lt"/>
              <a:cs typeface="+mn-lt"/>
            </a:endParaRPr>
          </a:p>
        </p:txBody>
      </p:sp>
    </p:spTree>
    <p:extLst>
      <p:ext uri="{BB962C8B-B14F-4D97-AF65-F5344CB8AC3E}">
        <p14:creationId xmlns:p14="http://schemas.microsoft.com/office/powerpoint/2010/main" val="205570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t>Part 6 - Readings </a:t>
            </a:r>
            <a:r>
              <a:rPr lang="en-GB" dirty="0"/>
              <a:t> </a:t>
            </a:r>
          </a:p>
        </p:txBody>
      </p:sp>
      <p:sp>
        <p:nvSpPr>
          <p:cNvPr id="5" name="Slide Number Placeholder 4"/>
          <p:cNvSpPr>
            <a:spLocks noGrp="1"/>
          </p:cNvSpPr>
          <p:nvPr>
            <p:ph type="sldNum" sz="quarter" idx="12"/>
          </p:nvPr>
        </p:nvSpPr>
        <p:spPr/>
        <p:txBody>
          <a:bodyPr/>
          <a:lstStyle/>
          <a:p>
            <a:fld id="{0B868178-02AE-42FC-958D-6B8F13B60175}" type="slidenum">
              <a:rPr lang="en-GB" smtClean="0"/>
              <a:pPr/>
              <a:t>59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668EFC7B-6579-4D4B-8104-BD434BD4EFAB}"/>
              </a:ext>
            </a:extLst>
          </p:cNvPr>
          <p:cNvSpPr txBox="1"/>
          <p:nvPr/>
        </p:nvSpPr>
        <p:spPr>
          <a:xfrm>
            <a:off x="397130" y="753796"/>
            <a:ext cx="8312195"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t>European Union's Coordinated Plan on Artificial Intelligence 2021 (</a:t>
            </a:r>
            <a:r>
              <a:rPr lang="en-US" sz="1600" dirty="0">
                <a:ea typeface="+mn-lt"/>
                <a:cs typeface="+mn-lt"/>
                <a:hlinkClick r:id="rId3"/>
              </a:rPr>
              <a:t>https://digital-strategy.ec.europa.eu/en/policies/plan-ai</a:t>
            </a:r>
            <a:r>
              <a:rPr lang="en-US" sz="1600" dirty="0">
                <a:ea typeface="+mn-lt"/>
                <a:cs typeface="+mn-lt"/>
              </a:rPr>
              <a:t>) alongside point 1 (Explanatory Context) of the proposed Artificial Intelligence Act: </a:t>
            </a:r>
            <a:r>
              <a:rPr lang="en-US" sz="1600" dirty="0">
                <a:ea typeface="+mn-lt"/>
                <a:cs typeface="+mn-lt"/>
                <a:hlinkClick r:id="rId4"/>
              </a:rPr>
              <a:t>https://eur-lex.europa.eu/legal-content/EN/TXT/?qid=1623335154975&amp;uri=CELEX%3A52021PC0206</a:t>
            </a:r>
            <a:r>
              <a:rPr lang="en-US" sz="1600" dirty="0">
                <a:ea typeface="+mn-lt"/>
                <a:cs typeface="+mn-lt"/>
              </a:rPr>
              <a:t> </a:t>
            </a:r>
            <a:endParaRPr lang="en-US">
              <a:ea typeface="+mn-lt"/>
              <a:cs typeface="+mn-lt"/>
            </a:endParaRPr>
          </a:p>
          <a:p>
            <a:endParaRPr lang="en-US" sz="1600" dirty="0">
              <a:cs typeface="Arial"/>
            </a:endParaRPr>
          </a:p>
          <a:p>
            <a:r>
              <a:rPr lang="en-US" sz="1600" dirty="0">
                <a:cs typeface="Arial"/>
              </a:rPr>
              <a:t>EU proposal for an </a:t>
            </a:r>
            <a:r>
              <a:rPr lang="en-US" sz="1600" dirty="0" err="1">
                <a:cs typeface="Arial"/>
              </a:rPr>
              <a:t>ePrivacy</a:t>
            </a:r>
            <a:r>
              <a:rPr lang="en-US" sz="1600" dirty="0">
                <a:cs typeface="Arial"/>
              </a:rPr>
              <a:t> Regulation: </a:t>
            </a:r>
            <a:r>
              <a:rPr lang="en-US" sz="1600" dirty="0">
                <a:ea typeface="+mn-lt"/>
                <a:cs typeface="+mn-lt"/>
                <a:hlinkClick r:id="rId5"/>
              </a:rPr>
              <a:t>https://digital-strategy.ec.europa.eu/en/policies/eprivacy-regulation</a:t>
            </a:r>
            <a:r>
              <a:rPr lang="en-US" sz="1600" dirty="0">
                <a:ea typeface="+mn-lt"/>
                <a:cs typeface="+mn-lt"/>
              </a:rPr>
              <a:t> </a:t>
            </a:r>
          </a:p>
          <a:p>
            <a:endParaRPr lang="en-US" sz="1600" dirty="0">
              <a:ea typeface="+mn-lt"/>
              <a:cs typeface="+mn-lt"/>
            </a:endParaRPr>
          </a:p>
          <a:p>
            <a:r>
              <a:rPr lang="en-US" sz="1600" dirty="0">
                <a:ea typeface="+mn-lt"/>
                <a:cs typeface="+mn-lt"/>
              </a:rPr>
              <a:t>Veale, M. and </a:t>
            </a:r>
            <a:r>
              <a:rPr lang="en-US" sz="1600" dirty="0" err="1">
                <a:ea typeface="+mn-lt"/>
                <a:cs typeface="+mn-lt"/>
              </a:rPr>
              <a:t>Borgesius</a:t>
            </a:r>
            <a:r>
              <a:rPr lang="en-US" sz="1600" dirty="0">
                <a:ea typeface="+mn-lt"/>
                <a:cs typeface="+mn-lt"/>
              </a:rPr>
              <a:t>, F.Z., 2021. Adtech and Real-Time Bidding under European Data Protection Law. Available at: </a:t>
            </a:r>
            <a:r>
              <a:rPr lang="en-US" sz="1600" dirty="0">
                <a:ea typeface="+mn-lt"/>
                <a:cs typeface="+mn-lt"/>
                <a:hlinkClick r:id="rId6"/>
              </a:rPr>
              <a:t>https://osf.io/preprints/socarxiv/wg8fq/</a:t>
            </a:r>
            <a:r>
              <a:rPr lang="en-US" sz="1600" dirty="0">
                <a:ea typeface="+mn-lt"/>
                <a:cs typeface="+mn-lt"/>
              </a:rPr>
              <a:t> </a:t>
            </a:r>
            <a:endParaRPr lang="en-US" sz="1600" dirty="0">
              <a:cs typeface="Arial"/>
            </a:endParaRPr>
          </a:p>
          <a:p>
            <a:endParaRPr lang="en-US" sz="1600" dirty="0">
              <a:cs typeface="Arial"/>
            </a:endParaRPr>
          </a:p>
          <a:p>
            <a:endParaRPr lang="en-US" sz="1600" dirty="0">
              <a:cs typeface="Arial"/>
            </a:endParaRPr>
          </a:p>
          <a:p>
            <a:endParaRPr lang="en-US" sz="1600" dirty="0">
              <a:cs typeface="Arial"/>
            </a:endParaRPr>
          </a:p>
        </p:txBody>
      </p:sp>
    </p:spTree>
    <p:extLst>
      <p:ext uri="{BB962C8B-B14F-4D97-AF65-F5344CB8AC3E}">
        <p14:creationId xmlns:p14="http://schemas.microsoft.com/office/powerpoint/2010/main" val="109050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868178-02AE-42FC-958D-6B8F13B60175}" type="slidenum">
              <a:rPr lang="en-GB" smtClean="0"/>
              <a:pPr/>
              <a:t>6</a:t>
            </a:fld>
            <a:endParaRPr lang="en-GB"/>
          </a:p>
        </p:txBody>
      </p:sp>
      <p:sp>
        <p:nvSpPr>
          <p:cNvPr id="5" name="Title 4"/>
          <p:cNvSpPr>
            <a:spLocks noGrp="1"/>
          </p:cNvSpPr>
          <p:nvPr>
            <p:ph type="title"/>
          </p:nvPr>
        </p:nvSpPr>
        <p:spPr>
          <a:xfrm>
            <a:off x="308778" y="483518"/>
            <a:ext cx="8388472" cy="1910490"/>
          </a:xfrm>
        </p:spPr>
        <p:txBody>
          <a:bodyPr/>
          <a:lstStyle/>
          <a:p>
            <a:r>
              <a:rPr lang="en-GB" dirty="0"/>
              <a:t>Part 1</a:t>
            </a:r>
            <a:br>
              <a:rPr lang="en-GB" dirty="0"/>
            </a:br>
            <a:br>
              <a:rPr lang="en-GB" dirty="0"/>
            </a:br>
            <a:r>
              <a:rPr lang="en-GB" dirty="0"/>
              <a:t>Legislation and Regulatory Contexts</a:t>
            </a:r>
            <a:br>
              <a:rPr lang="en-GB" dirty="0"/>
            </a:br>
            <a:br>
              <a:rPr lang="en-GB" dirty="0"/>
            </a:br>
            <a:endParaRPr lang="en-GB" dirty="0"/>
          </a:p>
        </p:txBody>
      </p:sp>
      <p:sp>
        <p:nvSpPr>
          <p:cNvPr id="15" name="Picture Placeholder 14"/>
          <p:cNvSpPr>
            <a:spLocks noGrp="1"/>
          </p:cNvSpPr>
          <p:nvPr>
            <p:ph type="pic" sz="quarter" idx="14"/>
          </p:nvPr>
        </p:nvSpPr>
        <p:spPr>
          <a:xfrm>
            <a:off x="308778" y="1131590"/>
            <a:ext cx="8280000" cy="28800"/>
          </a:xfrm>
        </p:spPr>
      </p:sp>
      <p:sp>
        <p:nvSpPr>
          <p:cNvPr id="6" name="TextBox 5">
            <a:extLst>
              <a:ext uri="{FF2B5EF4-FFF2-40B4-BE49-F238E27FC236}">
                <a16:creationId xmlns:a16="http://schemas.microsoft.com/office/drawing/2014/main" id="{E961A347-8490-B740-B9DF-F3B086E29078}"/>
              </a:ext>
            </a:extLst>
          </p:cNvPr>
          <p:cNvSpPr txBox="1"/>
          <p:nvPr/>
        </p:nvSpPr>
        <p:spPr>
          <a:xfrm>
            <a:off x="3517490" y="1895168"/>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2" name="TextBox 1">
            <a:extLst>
              <a:ext uri="{FF2B5EF4-FFF2-40B4-BE49-F238E27FC236}">
                <a16:creationId xmlns:a16="http://schemas.microsoft.com/office/drawing/2014/main" id="{0258B415-ED6C-4B38-A672-376ED139A0EE}"/>
              </a:ext>
            </a:extLst>
          </p:cNvPr>
          <p:cNvSpPr txBox="1"/>
          <p:nvPr/>
        </p:nvSpPr>
        <p:spPr>
          <a:xfrm>
            <a:off x="1547664" y="2182894"/>
            <a:ext cx="4896544" cy="2095344"/>
          </a:xfrm>
          <a:prstGeom prst="rect">
            <a:avLst/>
          </a:prstGeom>
          <a:noFill/>
        </p:spPr>
        <p:txBody>
          <a:bodyPr wrap="none" lIns="0" tIns="0" rIns="0" bIns="0" rtlCol="0">
            <a:noAutofit/>
          </a:bodyPr>
          <a:lstStyle/>
          <a:p>
            <a:pPr marL="571500" indent="-571500">
              <a:buFont typeface="Arial" panose="020B0604020202020204" pitchFamily="34" charset="0"/>
              <a:buChar char="•"/>
            </a:pPr>
            <a:endParaRPr lang="en-GB" sz="2100" b="0" dirty="0">
              <a:latin typeface="+mj-lt"/>
              <a:cs typeface="Calibri" panose="020F0502020204030204" pitchFamily="34" charset="0"/>
            </a:endParaRPr>
          </a:p>
        </p:txBody>
      </p:sp>
      <p:sp>
        <p:nvSpPr>
          <p:cNvPr id="8" name="TextBox 7">
            <a:extLst>
              <a:ext uri="{FF2B5EF4-FFF2-40B4-BE49-F238E27FC236}">
                <a16:creationId xmlns:a16="http://schemas.microsoft.com/office/drawing/2014/main" id="{A12F965B-2278-4B15-85C5-FC42476E5A51}"/>
              </a:ext>
            </a:extLst>
          </p:cNvPr>
          <p:cNvSpPr txBox="1"/>
          <p:nvPr/>
        </p:nvSpPr>
        <p:spPr>
          <a:xfrm>
            <a:off x="1259632" y="4867200"/>
            <a:ext cx="1997968" cy="215444"/>
          </a:xfrm>
          <a:prstGeom prst="rect">
            <a:avLst/>
          </a:prstGeom>
          <a:noFill/>
        </p:spPr>
        <p:txBody>
          <a:bodyPr wrap="square">
            <a:spAutoFit/>
          </a:bodyPr>
          <a:lstStyle/>
          <a:p>
            <a:pPr>
              <a:spcAft>
                <a:spcPts val="600"/>
              </a:spcAft>
            </a:pPr>
            <a:r>
              <a:rPr lang="en-GB" sz="800" dirty="0"/>
              <a:t>Lomas &amp; Almeida 2021</a:t>
            </a:r>
          </a:p>
        </p:txBody>
      </p:sp>
    </p:spTree>
    <p:extLst>
      <p:ext uri="{BB962C8B-B14F-4D97-AF65-F5344CB8AC3E}">
        <p14:creationId xmlns:p14="http://schemas.microsoft.com/office/powerpoint/2010/main" val="1314593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cs typeface="Arial"/>
              </a:rPr>
              <a:t>A Few Further Readings and Links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60</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4626FB59-DAFF-47CE-B009-8B04E8792D40}"/>
              </a:ext>
            </a:extLst>
          </p:cNvPr>
          <p:cNvSpPr txBox="1"/>
          <p:nvPr/>
        </p:nvSpPr>
        <p:spPr>
          <a:xfrm>
            <a:off x="467544" y="627534"/>
            <a:ext cx="8064896" cy="378762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1600" b="0" i="0" u="none" strike="noStrike" kern="1200" cap="none" spc="0" normalizeH="0" baseline="0" noProof="0" dirty="0">
                <a:ln>
                  <a:noFill/>
                </a:ln>
                <a:solidFill>
                  <a:prstClr val="black"/>
                </a:solidFill>
                <a:effectLst/>
                <a:uLnTx/>
                <a:uFillTx/>
                <a:latin typeface="+mn-lt"/>
                <a:ea typeface="+mn-ea"/>
                <a:cs typeface="+mn-cs"/>
              </a:rPr>
              <a:t>European Data Protection Board Guidance </a:t>
            </a:r>
            <a:r>
              <a:rPr kumimoji="0" lang="en-GB" sz="1600" b="0" i="0" u="none" strike="noStrike" kern="1200" cap="none" spc="0" normalizeH="0" baseline="0" noProof="0" dirty="0">
                <a:ln>
                  <a:noFill/>
                </a:ln>
                <a:solidFill>
                  <a:prstClr val="black"/>
                </a:solidFill>
                <a:effectLst/>
                <a:uLnTx/>
                <a:uFillTx/>
                <a:latin typeface="+mn-lt"/>
                <a:ea typeface="+mn-ea"/>
                <a:cs typeface="+mn-cs"/>
                <a:hlinkClick r:id="rId3"/>
              </a:rPr>
              <a:t>https://edpb.europa.eu/our-work-tools/general-guidance/guidelines-recommendations-best-practices_en</a:t>
            </a:r>
            <a:r>
              <a:rPr kumimoji="0" lang="en-GB" sz="1600" b="0" i="0" u="none" strike="noStrike" kern="1200" cap="none" spc="0" normalizeH="0" baseline="0" noProof="0" dirty="0">
                <a:ln>
                  <a:noFill/>
                </a:ln>
                <a:solidFill>
                  <a:prstClr val="black"/>
                </a:solidFill>
                <a:effectLst/>
                <a:uLnTx/>
                <a:uFillTx/>
                <a:latin typeface="+mn-lt"/>
                <a:ea typeface="+mn-ea"/>
                <a:cs typeface="+mn-cs"/>
              </a:rPr>
              <a: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600" dirty="0">
              <a:solidFill>
                <a:prstClr val="black"/>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1600" b="0" i="0" u="none" strike="noStrike" kern="1200" cap="none" spc="0" normalizeH="0" baseline="0" noProof="0" dirty="0">
                <a:ln>
                  <a:noFill/>
                </a:ln>
                <a:solidFill>
                  <a:prstClr val="black"/>
                </a:solidFill>
                <a:effectLst/>
                <a:uLnTx/>
                <a:uFillTx/>
                <a:latin typeface="+mn-lt"/>
                <a:ea typeface="+mn-ea"/>
                <a:cs typeface="+mn-cs"/>
              </a:rPr>
              <a:t>General Data Protection Regulation </a:t>
            </a:r>
            <a:r>
              <a:rPr kumimoji="0" lang="en-GB" sz="1600" b="0" i="0" u="none" strike="noStrike" kern="1200" cap="none" spc="0" normalizeH="0" baseline="0" noProof="0" dirty="0">
                <a:ln>
                  <a:noFill/>
                </a:ln>
                <a:solidFill>
                  <a:prstClr val="black"/>
                </a:solidFill>
                <a:effectLst/>
                <a:uLnTx/>
                <a:uFillTx/>
                <a:latin typeface="+mn-lt"/>
                <a:ea typeface="+mn-ea"/>
                <a:cs typeface="+mn-cs"/>
                <a:hlinkClick r:id="rId4"/>
              </a:rPr>
              <a:t>https://gdpr-info.eu/</a:t>
            </a:r>
            <a:r>
              <a:rPr kumimoji="0" lang="en-GB" sz="1600" b="0" i="0" u="none" strike="noStrike" kern="1200" cap="none" spc="0" normalizeH="0" baseline="0" noProof="0" dirty="0">
                <a:ln>
                  <a:noFill/>
                </a:ln>
                <a:solidFill>
                  <a:prstClr val="black"/>
                </a:solidFill>
                <a:effectLst/>
                <a:uLnTx/>
                <a:uFillTx/>
                <a:latin typeface="+mn-lt"/>
                <a:ea typeface="+mn-ea"/>
                <a:cs typeface="+mn-cs"/>
              </a:rPr>
              <a: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600" dirty="0">
              <a:solidFill>
                <a:prstClr val="black"/>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1600" b="0" i="0" u="none" strike="noStrike" kern="1200" cap="none" spc="0" normalizeH="0" baseline="0" noProof="0" dirty="0">
                <a:ln>
                  <a:noFill/>
                </a:ln>
                <a:solidFill>
                  <a:prstClr val="black"/>
                </a:solidFill>
                <a:effectLst/>
                <a:uLnTx/>
                <a:uFillTx/>
                <a:latin typeface="+mn-lt"/>
                <a:ea typeface="+mn-ea"/>
                <a:cs typeface="+mn-cs"/>
              </a:rPr>
              <a:t>Human Rights Watch – Privacy News, e.g. </a:t>
            </a:r>
            <a:r>
              <a:rPr kumimoji="0" lang="en-GB" sz="1600" b="0" i="0" u="none" strike="noStrike" kern="1200" cap="none" spc="0" normalizeH="0" baseline="0" noProof="0" dirty="0">
                <a:ln>
                  <a:noFill/>
                </a:ln>
                <a:solidFill>
                  <a:prstClr val="black"/>
                </a:solidFill>
                <a:effectLst/>
                <a:uLnTx/>
                <a:uFillTx/>
                <a:latin typeface="+mn-lt"/>
                <a:ea typeface="+mn-ea"/>
                <a:cs typeface="+mn-cs"/>
                <a:hlinkClick r:id="rId5"/>
              </a:rPr>
              <a:t>https://www.hrw.org/news/2018/04/19/data-privacy-human-right</a:t>
            </a:r>
            <a:r>
              <a:rPr kumimoji="0" lang="en-GB" sz="1600" b="0" i="0" u="none" strike="noStrike" kern="1200" cap="none" spc="0" normalizeH="0" baseline="0" noProof="0" dirty="0">
                <a:ln>
                  <a:noFill/>
                </a:ln>
                <a:solidFill>
                  <a:prstClr val="black"/>
                </a:solidFill>
                <a:effectLst/>
                <a:uLnTx/>
                <a:uFillTx/>
                <a:latin typeface="+mn-lt"/>
                <a:ea typeface="+mn-ea"/>
                <a:cs typeface="+mn-cs"/>
              </a:rPr>
              <a:t> and </a:t>
            </a:r>
            <a:r>
              <a:rPr kumimoji="0" lang="en-GB" sz="1600" b="0" i="0" u="none" strike="noStrike" kern="1200" cap="none" spc="0" normalizeH="0" baseline="0" noProof="0" dirty="0">
                <a:ln>
                  <a:noFill/>
                </a:ln>
                <a:solidFill>
                  <a:prstClr val="black"/>
                </a:solidFill>
                <a:effectLst/>
                <a:uLnTx/>
                <a:uFillTx/>
                <a:latin typeface="+mn-lt"/>
                <a:ea typeface="+mn-ea"/>
                <a:cs typeface="+mn-cs"/>
                <a:hlinkClick r:id="rId6"/>
              </a:rPr>
              <a:t>https://www.hrw.org/report/2021/06/16/my-life-not-your-porn/digital-sex-crimes-south-korea</a:t>
            </a:r>
            <a:r>
              <a:rPr kumimoji="0" lang="en-GB" sz="1600" b="0" i="0" u="none" strike="noStrike" kern="1200" cap="none" spc="0" normalizeH="0" baseline="0" noProof="0" dirty="0">
                <a:ln>
                  <a:noFill/>
                </a:ln>
                <a:solidFill>
                  <a:prstClr val="black"/>
                </a:solidFill>
                <a:effectLst/>
                <a:uLnTx/>
                <a:uFillTx/>
                <a:latin typeface="+mn-lt"/>
                <a:ea typeface="+mn-ea"/>
                <a:cs typeface="+mn-cs"/>
              </a:rPr>
              <a:t> </a:t>
            </a:r>
          </a:p>
          <a:p>
            <a:pPr marR="0" algn="l" defTabSz="914400" rtl="0" eaLnBrk="1" fontAlgn="auto" latinLnBrk="0" hangingPunct="1">
              <a:lnSpc>
                <a:spcPct val="100000"/>
              </a:lnSpc>
              <a:spcBef>
                <a:spcPts val="0"/>
              </a:spcBef>
              <a:spcAft>
                <a:spcPts val="0"/>
              </a:spcAft>
              <a:buClrTx/>
              <a:buSzTx/>
              <a:tabLst/>
            </a:pPr>
            <a:endParaRPr lang="en-GB" sz="1600" dirty="0">
              <a:solidFill>
                <a:prstClr val="black"/>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solidFill>
                  <a:prstClr val="black"/>
                </a:solidFill>
              </a:rPr>
              <a:t>UNESCO </a:t>
            </a:r>
            <a:r>
              <a:rPr lang="en-GB" sz="1600" dirty="0">
                <a:solidFill>
                  <a:prstClr val="black"/>
                </a:solidFill>
                <a:hlinkClick r:id="rId7"/>
              </a:rPr>
              <a:t>https://en.unesco.org/artificial-intelligence</a:t>
            </a:r>
            <a:r>
              <a:rPr lang="en-GB" sz="1600" dirty="0">
                <a:solidFill>
                  <a:prstClr val="black"/>
                </a:solidFill>
              </a:rPr>
              <a:t> </a:t>
            </a:r>
          </a:p>
          <a:p>
            <a:pPr marR="0" algn="l" defTabSz="914400" rtl="0" eaLnBrk="1" fontAlgn="auto" latinLnBrk="0" hangingPunct="1">
              <a:lnSpc>
                <a:spcPct val="100000"/>
              </a:lnSpc>
              <a:spcBef>
                <a:spcPts val="0"/>
              </a:spcBef>
              <a:spcAft>
                <a:spcPts val="0"/>
              </a:spcAft>
              <a:buClrTx/>
              <a:buSzTx/>
              <a:tabLst/>
            </a:pPr>
            <a:endParaRPr lang="en-GB" sz="1600" dirty="0">
              <a:solidFill>
                <a:prstClr val="black"/>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solidFill>
                  <a:prstClr val="black"/>
                </a:solidFill>
              </a:rPr>
              <a:t>United Nations – AI News, e.g. </a:t>
            </a:r>
            <a:r>
              <a:rPr lang="en-GB" sz="1600" dirty="0">
                <a:solidFill>
                  <a:prstClr val="black"/>
                </a:solidFill>
                <a:hlinkClick r:id="rId8"/>
              </a:rPr>
              <a:t>https://www.un.org/en/chronicle/article/towards-ethics-artificial-intelligence</a:t>
            </a:r>
            <a:r>
              <a:rPr lang="en-GB" sz="1600" dirty="0">
                <a:solidFill>
                  <a:prstClr val="black"/>
                </a:solidFill>
              </a:rPr>
              <a:t> </a:t>
            </a:r>
          </a:p>
          <a:p>
            <a:pPr marR="0" algn="l" defTabSz="914400" rtl="0" eaLnBrk="1" fontAlgn="auto" latinLnBrk="0" hangingPunct="1">
              <a:lnSpc>
                <a:spcPct val="100000"/>
              </a:lnSpc>
              <a:spcBef>
                <a:spcPts val="0"/>
              </a:spcBef>
              <a:spcAft>
                <a:spcPts val="0"/>
              </a:spcAft>
              <a:buClrTx/>
              <a:buSzTx/>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6660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2" y="111461"/>
            <a:ext cx="8681021" cy="788539"/>
          </a:xfrm>
        </p:spPr>
        <p:txBody>
          <a:bodyPr/>
          <a:lstStyle/>
          <a:p>
            <a:r>
              <a:rPr lang="en-GB" b="1" dirty="0">
                <a:cs typeface="Arial"/>
              </a:rPr>
              <a:t>A Few Further Readings and Links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61</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427483" y="627534"/>
            <a:ext cx="4792589" cy="3760561"/>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4626FB59-DAFF-47CE-B009-8B04E8792D40}"/>
              </a:ext>
            </a:extLst>
          </p:cNvPr>
          <p:cNvSpPr txBox="1"/>
          <p:nvPr/>
        </p:nvSpPr>
        <p:spPr>
          <a:xfrm>
            <a:off x="467544" y="627534"/>
            <a:ext cx="8064896" cy="3787624"/>
          </a:xfrm>
          <a:prstGeom prst="rect">
            <a:avLst/>
          </a:prstGeom>
          <a:noFill/>
        </p:spPr>
        <p:txBody>
          <a:bodyPr wrap="square" lIns="0" tIns="0" rIns="0" bIns="0" rtlCol="0">
            <a:noAutofit/>
          </a:bodyPr>
          <a:lstStyle/>
          <a:p>
            <a:pPr marR="0" algn="l" defTabSz="914400" rtl="0" eaLnBrk="1" fontAlgn="auto" latinLnBrk="0" hangingPunct="1">
              <a:lnSpc>
                <a:spcPct val="100000"/>
              </a:lnSpc>
              <a:spcBef>
                <a:spcPts val="0"/>
              </a:spcBef>
              <a:spcAft>
                <a:spcPts val="0"/>
              </a:spcAft>
              <a:buClrTx/>
              <a:buSzTx/>
              <a:tabLst/>
            </a:pPr>
            <a:endParaRPr lang="en-GB" sz="1600" dirty="0">
              <a:solidFill>
                <a:prstClr val="black"/>
              </a:solidFill>
            </a:endParaRPr>
          </a:p>
          <a:p>
            <a:pPr marL="285750" indent="-285750">
              <a:buFont typeface="Arial" panose="020B0604020202020204" pitchFamily="34" charset="0"/>
              <a:buChar char="•"/>
            </a:pPr>
            <a:r>
              <a:rPr lang="en-GB" sz="1600" b="0" i="0" dirty="0">
                <a:effectLst/>
              </a:rPr>
              <a:t>Almeida, D., </a:t>
            </a:r>
            <a:r>
              <a:rPr lang="en-GB" sz="1600" b="0" i="0" dirty="0" err="1">
                <a:effectLst/>
              </a:rPr>
              <a:t>Shmarko</a:t>
            </a:r>
            <a:r>
              <a:rPr lang="en-GB" sz="1600" b="0" i="0" dirty="0">
                <a:effectLst/>
              </a:rPr>
              <a:t>, K. and Lomas, E. (2021) ‘The ethics of facial </a:t>
            </a:r>
            <a:r>
              <a:rPr lang="en-GB" sz="1600" dirty="0"/>
              <a:t>r</a:t>
            </a:r>
            <a:r>
              <a:rPr lang="en-GB" sz="1600" b="0" i="0" dirty="0">
                <a:effectLst/>
              </a:rPr>
              <a:t>ecognition </a:t>
            </a:r>
            <a:r>
              <a:rPr lang="en-GB" sz="1600" dirty="0"/>
              <a:t>t</a:t>
            </a:r>
            <a:r>
              <a:rPr lang="en-GB" sz="1600" b="0" i="0" dirty="0">
                <a:effectLst/>
              </a:rPr>
              <a:t>echnologies, surveillance and accountability in an age of Artificial Intelligence: a comparative </a:t>
            </a:r>
            <a:r>
              <a:rPr lang="en-GB" sz="1600" dirty="0"/>
              <a:t>a</a:t>
            </a:r>
            <a:r>
              <a:rPr lang="en-GB" sz="1600" b="0" i="0" dirty="0">
                <a:effectLst/>
              </a:rPr>
              <a:t>nalysis of USA, EU and UK regulatory </a:t>
            </a:r>
            <a:r>
              <a:rPr lang="en-GB" sz="1600" dirty="0"/>
              <a:t>f</a:t>
            </a:r>
            <a:r>
              <a:rPr lang="en-GB" sz="1600" b="0" i="0" dirty="0">
                <a:effectLst/>
              </a:rPr>
              <a:t>rameworks. Forthcoming, </a:t>
            </a:r>
            <a:r>
              <a:rPr lang="en-GB" sz="1600" b="0" i="1" dirty="0">
                <a:effectLst/>
              </a:rPr>
              <a:t>AI Auditing, Assurance, and Certification. AI and Ethics</a:t>
            </a:r>
            <a:r>
              <a:rPr lang="en-GB" sz="1600" b="0" i="0" dirty="0">
                <a:effectLst/>
              </a:rPr>
              <a:t>. Springer. ISSN: 2730-5961, Available at SSRN: </a:t>
            </a:r>
            <a:r>
              <a:rPr lang="en-GB" sz="1600" b="0" i="0" u="sng" dirty="0">
                <a:effectLst/>
                <a:hlinkClick r:id="rId3">
                  <a:extLst>
                    <a:ext uri="{A12FA001-AC4F-418D-AE19-62706E023703}">
                      <ahyp:hlinkClr xmlns:ahyp="http://schemas.microsoft.com/office/drawing/2018/hyperlinkcolor" val="tx"/>
                    </a:ext>
                  </a:extLst>
                </a:hlinkClick>
              </a:rPr>
              <a:t>https://ssrn.com/abstract=3878867</a:t>
            </a:r>
            <a:r>
              <a:rPr lang="en-GB" sz="1600" b="0" i="0" dirty="0">
                <a:effectLst/>
              </a:rPr>
              <a:t> or </a:t>
            </a:r>
            <a:r>
              <a:rPr lang="en-GB" sz="1600" b="0" i="0" u="sng" dirty="0">
                <a:effectLst/>
                <a:hlinkClick r:id="rId4">
                  <a:extLst>
                    <a:ext uri="{A12FA001-AC4F-418D-AE19-62706E023703}">
                      <ahyp:hlinkClr xmlns:ahyp="http://schemas.microsoft.com/office/drawing/2018/hyperlinkcolor" val="tx"/>
                    </a:ext>
                  </a:extLst>
                </a:hlinkClick>
              </a:rPr>
              <a:t>http://dx.doi.org/10.2139/ssrn.3878867</a:t>
            </a:r>
            <a:endParaRPr lang="en-GB" sz="16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600" b="0" i="0" dirty="0">
              <a:effectLst/>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b="0" i="0" dirty="0">
                <a:effectLst/>
              </a:rPr>
              <a:t>Kaminski, M., and </a:t>
            </a:r>
            <a:r>
              <a:rPr lang="en-GB" sz="1600" b="0" i="0" dirty="0" err="1">
                <a:effectLst/>
              </a:rPr>
              <a:t>Malgieri</a:t>
            </a:r>
            <a:r>
              <a:rPr lang="en-GB" sz="1600" b="0" i="0" dirty="0">
                <a:effectLst/>
              </a:rPr>
              <a:t>, G. (2020) ‘Algorithmic impact assessments under the GDPR: producing multi-layered explanations’, </a:t>
            </a:r>
            <a:r>
              <a:rPr lang="en-GB" sz="1600" b="0" i="1" dirty="0">
                <a:effectLst/>
              </a:rPr>
              <a:t>International Data Privacy Law</a:t>
            </a:r>
            <a:r>
              <a:rPr lang="en-GB" sz="1600" b="0" i="0" dirty="0">
                <a:effectLst/>
              </a:rPr>
              <a:t>, 2020;, ipaa020, </a:t>
            </a:r>
            <a:r>
              <a:rPr lang="en-GB" sz="1600" b="0" i="0" u="none" strike="noStrike" dirty="0">
                <a:effectLst/>
                <a:hlinkClick r:id="rId5">
                  <a:extLst>
                    <a:ext uri="{A12FA001-AC4F-418D-AE19-62706E023703}">
                      <ahyp:hlinkClr xmlns:ahyp="http://schemas.microsoft.com/office/drawing/2018/hyperlinkcolor" val="tx"/>
                    </a:ext>
                  </a:extLst>
                </a:hlinkClick>
              </a:rPr>
              <a:t>https://doi.org/10.1093/idpl/ipaa020</a:t>
            </a:r>
            <a:r>
              <a:rPr lang="en-GB" sz="1600" dirty="0"/>
              <a: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6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b="0" i="0" dirty="0" err="1">
                <a:effectLst/>
              </a:rPr>
              <a:t>Koshiyama</a:t>
            </a:r>
            <a:r>
              <a:rPr lang="en-GB" sz="1600" b="0" i="0" dirty="0">
                <a:effectLst/>
              </a:rPr>
              <a:t>, A. et al. (2021) ‘Towards </a:t>
            </a:r>
            <a:r>
              <a:rPr lang="en-GB" sz="1600" dirty="0"/>
              <a:t>a</a:t>
            </a:r>
            <a:r>
              <a:rPr lang="en-GB" sz="1600" b="0" i="0" dirty="0">
                <a:effectLst/>
              </a:rPr>
              <a:t>lgorithm </a:t>
            </a:r>
            <a:r>
              <a:rPr lang="en-GB" sz="1600" dirty="0"/>
              <a:t>a</a:t>
            </a:r>
            <a:r>
              <a:rPr lang="en-GB" sz="1600" b="0" i="0" dirty="0">
                <a:effectLst/>
              </a:rPr>
              <a:t>uditing: a </a:t>
            </a:r>
            <a:r>
              <a:rPr lang="en-GB" sz="1600" dirty="0"/>
              <a:t>s</a:t>
            </a:r>
            <a:r>
              <a:rPr lang="en-GB" sz="1600" b="0" i="0" dirty="0">
                <a:effectLst/>
              </a:rPr>
              <a:t>urvey on managing </a:t>
            </a:r>
            <a:r>
              <a:rPr lang="en-GB" sz="1600" dirty="0"/>
              <a:t>l</a:t>
            </a:r>
            <a:r>
              <a:rPr lang="en-GB" sz="1600" b="0" i="0" dirty="0">
                <a:effectLst/>
              </a:rPr>
              <a:t>egal, ethical and technological </a:t>
            </a:r>
            <a:r>
              <a:rPr lang="en-GB" sz="1600" dirty="0"/>
              <a:t>r</a:t>
            </a:r>
            <a:r>
              <a:rPr lang="en-GB" sz="1600" b="0" i="0" dirty="0">
                <a:effectLst/>
              </a:rPr>
              <a:t>isks of AI, ML and associated </a:t>
            </a:r>
            <a:r>
              <a:rPr lang="en-GB" sz="1600" dirty="0"/>
              <a:t>a</a:t>
            </a:r>
            <a:r>
              <a:rPr lang="en-GB" sz="1600" b="0" i="0" dirty="0">
                <a:effectLst/>
              </a:rPr>
              <a:t>lgorithms’. Available at SSRN: </a:t>
            </a:r>
            <a:r>
              <a:rPr lang="en-GB" sz="1600" b="0" i="0" u="sng" dirty="0">
                <a:effectLst/>
                <a:hlinkClick r:id="rId6">
                  <a:extLst>
                    <a:ext uri="{A12FA001-AC4F-418D-AE19-62706E023703}">
                      <ahyp:hlinkClr xmlns:ahyp="http://schemas.microsoft.com/office/drawing/2018/hyperlinkcolor" val="tx"/>
                    </a:ext>
                  </a:extLst>
                </a:hlinkClick>
              </a:rPr>
              <a:t>https://ssrn.com/abstract=3778998</a:t>
            </a:r>
            <a:r>
              <a:rPr lang="en-GB" sz="1600" b="0" i="0" dirty="0">
                <a:effectLst/>
              </a:rPr>
              <a:t> or </a:t>
            </a:r>
            <a:r>
              <a:rPr lang="en-GB" sz="1600" b="0" i="0" u="sng" dirty="0">
                <a:effectLst/>
                <a:hlinkClick r:id="rId7">
                  <a:extLst>
                    <a:ext uri="{A12FA001-AC4F-418D-AE19-62706E023703}">
                      <ahyp:hlinkClr xmlns:ahyp="http://schemas.microsoft.com/office/drawing/2018/hyperlinkcolor" val="tx"/>
                    </a:ext>
                  </a:extLst>
                </a:hlinkClick>
              </a:rPr>
              <a:t>http://dx.doi.org/10.2139/ssrn.3778998</a:t>
            </a:r>
            <a:endParaRPr lang="en-GB" sz="1600" b="0" i="0" u="sng" dirty="0">
              <a:effectLst/>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600" u="sng"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kumimoji="0" lang="en-GB" sz="1600" b="0" i="0" u="none" strike="noStrike" kern="1200" cap="none" spc="0" normalizeH="0" baseline="0" noProof="0" dirty="0">
              <a:ln>
                <a:noFill/>
              </a:ln>
              <a:effectLst/>
              <a:uLnTx/>
              <a:uFillTx/>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56048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US" altLang="en-US" dirty="0"/>
              <a:t>Ethical </a:t>
            </a:r>
            <a:r>
              <a:rPr lang="en-US" altLang="en-US" dirty="0">
                <a:solidFill>
                  <a:srgbClr val="FF0000"/>
                </a:solidFill>
              </a:rPr>
              <a:t>and Compliant </a:t>
            </a:r>
            <a:r>
              <a:rPr lang="en-US" altLang="en-US" dirty="0"/>
              <a:t>AI Innovation </a:t>
            </a:r>
            <a:endParaRPr lang="en-GB" dirty="0"/>
          </a:p>
        </p:txBody>
      </p:sp>
      <p:sp>
        <p:nvSpPr>
          <p:cNvPr id="5" name="Slide Number Placeholder 4"/>
          <p:cNvSpPr>
            <a:spLocks noGrp="1"/>
          </p:cNvSpPr>
          <p:nvPr>
            <p:ph type="sldNum" sz="quarter" idx="12"/>
          </p:nvPr>
        </p:nvSpPr>
        <p:spPr/>
        <p:txBody>
          <a:bodyPr/>
          <a:lstStyle/>
          <a:p>
            <a:fld id="{0B868178-02AE-42FC-958D-6B8F13B60175}" type="slidenum">
              <a:rPr lang="en-GB" smtClean="0"/>
              <a:pPr/>
              <a:t>7</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14" name="Rectangle 3">
            <a:extLst>
              <a:ext uri="{FF2B5EF4-FFF2-40B4-BE49-F238E27FC236}">
                <a16:creationId xmlns:a16="http://schemas.microsoft.com/office/drawing/2014/main" id="{6233B613-882E-49A1-BB9C-DC310FB1922A}"/>
              </a:ext>
            </a:extLst>
          </p:cNvPr>
          <p:cNvSpPr txBox="1">
            <a:spLocks/>
          </p:cNvSpPr>
          <p:nvPr/>
        </p:nvSpPr>
        <p:spPr>
          <a:xfrm>
            <a:off x="5004198" y="719019"/>
            <a:ext cx="3402806" cy="3852982"/>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US" sz="2000" dirty="0"/>
              <a:t>Developed</a:t>
            </a:r>
          </a:p>
          <a:p>
            <a:pPr marL="342900" indent="-342900">
              <a:buFont typeface="Arial" panose="020B0604020202020204" pitchFamily="34" charset="0"/>
              <a:buChar char="•"/>
            </a:pPr>
            <a:r>
              <a:rPr lang="en-GB" altLang="en-US" sz="2000" dirty="0"/>
              <a:t>Deployed</a:t>
            </a:r>
          </a:p>
          <a:p>
            <a:pPr marL="342900" indent="-342900">
              <a:buFont typeface="Arial" panose="020B0604020202020204" pitchFamily="34" charset="0"/>
              <a:buChar char="•"/>
            </a:pPr>
            <a:r>
              <a:rPr lang="en-GB" altLang="en-US" sz="2000" dirty="0"/>
              <a:t>User/end user</a:t>
            </a:r>
          </a:p>
          <a:p>
            <a:pPr marL="342900" indent="-342900">
              <a:buFont typeface="Arial" panose="020B0604020202020204" pitchFamily="34" charset="0"/>
              <a:buChar char="•"/>
            </a:pPr>
            <a:r>
              <a:rPr lang="en-GB" altLang="en-US" sz="2000" dirty="0"/>
              <a:t>Location</a:t>
            </a:r>
          </a:p>
          <a:p>
            <a:pPr marL="342900" indent="-342900">
              <a:buFont typeface="Arial" panose="020B0604020202020204" pitchFamily="34" charset="0"/>
              <a:buChar char="•"/>
            </a:pPr>
            <a:r>
              <a:rPr lang="en-GB" altLang="en-US" sz="2000" dirty="0"/>
              <a:t>Data/Data banks/lakes accrual</a:t>
            </a:r>
            <a:endParaRPr lang="en-GB" altLang="en-US" sz="2000" dirty="0">
              <a:cs typeface="Arial"/>
            </a:endParaRPr>
          </a:p>
          <a:p>
            <a:pPr marL="342900" indent="-342900">
              <a:buFont typeface="Arial" panose="020B0604020202020204" pitchFamily="34" charset="0"/>
              <a:buChar char="•"/>
            </a:pPr>
            <a:r>
              <a:rPr lang="en-GB" altLang="en-US" sz="2000" dirty="0"/>
              <a:t>Purpose</a:t>
            </a:r>
          </a:p>
          <a:p>
            <a:pPr marL="342900" indent="-342900">
              <a:buFont typeface="Arial" panose="020B0604020202020204" pitchFamily="34" charset="0"/>
              <a:buChar char="•"/>
            </a:pPr>
            <a:r>
              <a:rPr lang="en-GB" altLang="en-US" sz="2000" dirty="0"/>
              <a:t>Proportionality</a:t>
            </a:r>
          </a:p>
          <a:p>
            <a:pPr marL="342900" indent="-342900">
              <a:buFont typeface="Arial" panose="020B0604020202020204" pitchFamily="34" charset="0"/>
              <a:buChar char="•"/>
            </a:pPr>
            <a:r>
              <a:rPr lang="en-GB" altLang="en-US" sz="2000" dirty="0">
                <a:cs typeface="Arial"/>
              </a:rPr>
              <a:t>Models </a:t>
            </a:r>
          </a:p>
          <a:p>
            <a:pPr marL="342900" indent="-342900">
              <a:buFont typeface="Arial" panose="020B0604020202020204" pitchFamily="34" charset="0"/>
              <a:buChar char="•"/>
            </a:pPr>
            <a:r>
              <a:rPr lang="en-GB" altLang="en-US" sz="2000" dirty="0"/>
              <a:t>Accountability</a:t>
            </a:r>
          </a:p>
          <a:p>
            <a:pPr marL="342900" indent="-342900">
              <a:buFont typeface="Arial" panose="020B0604020202020204" pitchFamily="34" charset="0"/>
              <a:buChar char="•"/>
            </a:pPr>
            <a:r>
              <a:rPr lang="en-GB" altLang="en-US" sz="2000" dirty="0"/>
              <a:t>Explainability</a:t>
            </a:r>
          </a:p>
          <a:p>
            <a:pPr marL="342900" indent="-342900">
              <a:buFont typeface="Arial" panose="020B0604020202020204" pitchFamily="34" charset="0"/>
              <a:buChar char="•"/>
            </a:pPr>
            <a:r>
              <a:rPr lang="en-GB" altLang="en-US" sz="2000" dirty="0"/>
              <a:t>Challenge</a:t>
            </a:r>
          </a:p>
          <a:p>
            <a:pPr marL="342900" indent="-342900">
              <a:buFont typeface="Arial" panose="020B0604020202020204" pitchFamily="34" charset="0"/>
              <a:buChar char="•"/>
            </a:pPr>
            <a:r>
              <a:rPr lang="en-GB" altLang="en-US" sz="2000" dirty="0"/>
              <a:t>Legal Responsibilities</a:t>
            </a:r>
          </a:p>
        </p:txBody>
      </p:sp>
      <p:pic>
        <p:nvPicPr>
          <p:cNvPr id="15" name="Picture 1">
            <a:extLst>
              <a:ext uri="{FF2B5EF4-FFF2-40B4-BE49-F238E27FC236}">
                <a16:creationId xmlns:a16="http://schemas.microsoft.com/office/drawing/2014/main" id="{1A4DFD70-9FA3-43B4-BEDC-CF3E602EC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199" t="17706" r="13776" b="13829"/>
          <a:stretch>
            <a:fillRect/>
          </a:stretch>
        </p:blipFill>
        <p:spPr bwMode="auto">
          <a:xfrm>
            <a:off x="756001" y="603819"/>
            <a:ext cx="352839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
            <a:extLst>
              <a:ext uri="{FF2B5EF4-FFF2-40B4-BE49-F238E27FC236}">
                <a16:creationId xmlns:a16="http://schemas.microsoft.com/office/drawing/2014/main" id="{65C4183D-56E1-4931-B18F-B6B6E37E38D9}"/>
              </a:ext>
            </a:extLst>
          </p:cNvPr>
          <p:cNvSpPr txBox="1">
            <a:spLocks noChangeArrowheads="1"/>
          </p:cNvSpPr>
          <p:nvPr/>
        </p:nvSpPr>
        <p:spPr bwMode="auto">
          <a:xfrm>
            <a:off x="736996" y="4187636"/>
            <a:ext cx="3835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t>Ethical Innovation for Artificial Intelligence</a:t>
            </a:r>
          </a:p>
          <a:p>
            <a:r>
              <a:rPr lang="en-US" altLang="en-US" sz="1200" dirty="0">
                <a:hlinkClick r:id="rId4"/>
              </a:rPr>
              <a:t>https://ei4ai.wordpress.com/</a:t>
            </a:r>
            <a:r>
              <a:rPr lang="en-US" altLang="en-US" sz="1200" dirty="0"/>
              <a:t> </a:t>
            </a:r>
          </a:p>
        </p:txBody>
      </p:sp>
    </p:spTree>
    <p:extLst>
      <p:ext uri="{BB962C8B-B14F-4D97-AF65-F5344CB8AC3E}">
        <p14:creationId xmlns:p14="http://schemas.microsoft.com/office/powerpoint/2010/main" val="39492008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Global Legislative Contexts</a:t>
            </a:r>
          </a:p>
        </p:txBody>
      </p:sp>
      <p:sp>
        <p:nvSpPr>
          <p:cNvPr id="5" name="Slide Number Placeholder 4"/>
          <p:cNvSpPr>
            <a:spLocks noGrp="1"/>
          </p:cNvSpPr>
          <p:nvPr>
            <p:ph type="sldNum" sz="quarter" idx="12"/>
          </p:nvPr>
        </p:nvSpPr>
        <p:spPr/>
        <p:txBody>
          <a:bodyPr/>
          <a:lstStyle/>
          <a:p>
            <a:fld id="{0B868178-02AE-42FC-958D-6B8F13B60175}" type="slidenum">
              <a:rPr lang="en-GB" smtClean="0"/>
              <a:pPr/>
              <a:t>8</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84BBAAAC-0FD2-453B-9FB0-F2B34C79B428}"/>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D349D3F4-7B65-4AEB-8626-2CEB422C92E4}"/>
              </a:ext>
            </a:extLst>
          </p:cNvPr>
          <p:cNvSpPr txBox="1">
            <a:spLocks/>
          </p:cNvSpPr>
          <p:nvPr/>
        </p:nvSpPr>
        <p:spPr>
          <a:xfrm>
            <a:off x="432000" y="900000"/>
            <a:ext cx="2771848" cy="3240000"/>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Multiple jurisdictions and perspectives add to the complexity of compliance:</a:t>
            </a:r>
          </a:p>
          <a:p>
            <a:endParaRPr lang="en-US" sz="2000" dirty="0"/>
          </a:p>
          <a:p>
            <a:pPr marL="342900" indent="-342900">
              <a:buFontTx/>
              <a:buChar char="-"/>
            </a:pPr>
            <a:r>
              <a:rPr lang="en-US" sz="2000" dirty="0"/>
              <a:t>United Nations</a:t>
            </a:r>
          </a:p>
          <a:p>
            <a:pPr marL="342900" indent="-342900">
              <a:buFontTx/>
              <a:buChar char="-"/>
            </a:pPr>
            <a:r>
              <a:rPr lang="en-US" sz="2000" dirty="0"/>
              <a:t>European Union</a:t>
            </a:r>
          </a:p>
          <a:p>
            <a:pPr marL="342900" indent="-342900">
              <a:buFontTx/>
              <a:buChar char="-"/>
            </a:pPr>
            <a:r>
              <a:rPr lang="en-US" sz="2000" dirty="0"/>
              <a:t>UK</a:t>
            </a:r>
          </a:p>
          <a:p>
            <a:pPr marL="342900" indent="-342900">
              <a:buFontTx/>
              <a:buChar char="-"/>
            </a:pPr>
            <a:r>
              <a:rPr lang="en-US" sz="2000" dirty="0"/>
              <a:t>Canada</a:t>
            </a:r>
          </a:p>
          <a:p>
            <a:pPr marL="342900" indent="-342900">
              <a:buFontTx/>
              <a:buChar char="-"/>
            </a:pPr>
            <a:r>
              <a:rPr lang="en-US" sz="2000" dirty="0"/>
              <a:t>USA</a:t>
            </a:r>
          </a:p>
          <a:p>
            <a:pPr marL="342900" indent="-342900">
              <a:buFontTx/>
              <a:buChar char="-"/>
            </a:pPr>
            <a:r>
              <a:rPr lang="en-US" sz="2000" dirty="0"/>
              <a:t>China</a:t>
            </a:r>
          </a:p>
          <a:p>
            <a:pPr marL="342900" indent="-342900">
              <a:buFontTx/>
              <a:buChar char="-"/>
            </a:pPr>
            <a:r>
              <a:rPr lang="en-US" sz="2000" dirty="0"/>
              <a:t>India</a:t>
            </a:r>
          </a:p>
          <a:p>
            <a:pPr marL="342900" indent="-342900">
              <a:buFontTx/>
              <a:buChar char="-"/>
            </a:pPr>
            <a:r>
              <a:rPr lang="en-US" sz="2000" dirty="0"/>
              <a:t>Local/State</a:t>
            </a:r>
          </a:p>
        </p:txBody>
      </p:sp>
      <p:pic>
        <p:nvPicPr>
          <p:cNvPr id="9" name="Picture 8" descr="A digitally rendered city with numbers">
            <a:extLst>
              <a:ext uri="{FF2B5EF4-FFF2-40B4-BE49-F238E27FC236}">
                <a16:creationId xmlns:a16="http://schemas.microsoft.com/office/drawing/2014/main" id="{D1C5CC29-0729-4FF5-92C6-279BC2EEA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8198" y="593289"/>
            <a:ext cx="4788024" cy="4033453"/>
          </a:xfrm>
          <a:prstGeom prst="rect">
            <a:avLst/>
          </a:prstGeom>
        </p:spPr>
      </p:pic>
    </p:spTree>
    <p:extLst>
      <p:ext uri="{BB962C8B-B14F-4D97-AF65-F5344CB8AC3E}">
        <p14:creationId xmlns:p14="http://schemas.microsoft.com/office/powerpoint/2010/main" val="378950079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7483" y="152278"/>
            <a:ext cx="5800516" cy="907304"/>
          </a:xfrm>
        </p:spPr>
        <p:txBody>
          <a:bodyPr/>
          <a:lstStyle/>
          <a:p>
            <a:r>
              <a:rPr lang="en-GB" dirty="0"/>
              <a:t>Legislation and Societal Context</a:t>
            </a:r>
          </a:p>
        </p:txBody>
      </p:sp>
      <p:sp>
        <p:nvSpPr>
          <p:cNvPr id="5" name="Slide Number Placeholder 4"/>
          <p:cNvSpPr>
            <a:spLocks noGrp="1"/>
          </p:cNvSpPr>
          <p:nvPr>
            <p:ph type="sldNum" sz="quarter" idx="12"/>
          </p:nvPr>
        </p:nvSpPr>
        <p:spPr/>
        <p:txBody>
          <a:bodyPr/>
          <a:lstStyle/>
          <a:p>
            <a:fld id="{0B868178-02AE-42FC-958D-6B8F13B60175}" type="slidenum">
              <a:rPr lang="en-GB" smtClean="0"/>
              <a:pPr/>
              <a:t>9</a:t>
            </a:fld>
            <a:endParaRPr lang="en-GB"/>
          </a:p>
        </p:txBody>
      </p:sp>
      <p:sp>
        <p:nvSpPr>
          <p:cNvPr id="10" name="Picture Placeholder 9"/>
          <p:cNvSpPr>
            <a:spLocks noGrp="1"/>
          </p:cNvSpPr>
          <p:nvPr>
            <p:ph type="pic" sz="quarter" idx="20"/>
          </p:nvPr>
        </p:nvSpPr>
        <p:spPr>
          <a:xfrm>
            <a:off x="432000" y="480499"/>
            <a:ext cx="8280000" cy="28800"/>
          </a:xfrm>
        </p:spPr>
      </p:sp>
      <p:sp>
        <p:nvSpPr>
          <p:cNvPr id="11" name="TextBox 10">
            <a:extLst>
              <a:ext uri="{FF2B5EF4-FFF2-40B4-BE49-F238E27FC236}">
                <a16:creationId xmlns:a16="http://schemas.microsoft.com/office/drawing/2014/main" id="{41950500-2B2F-4E26-AC85-6A31D750D4BF}"/>
              </a:ext>
            </a:extLst>
          </p:cNvPr>
          <p:cNvSpPr txBox="1"/>
          <p:nvPr/>
        </p:nvSpPr>
        <p:spPr>
          <a:xfrm>
            <a:off x="2843808" y="900000"/>
            <a:ext cx="3700730" cy="3044070"/>
          </a:xfrm>
          <a:prstGeom prst="rect">
            <a:avLst/>
          </a:prstGeom>
          <a:noFill/>
        </p:spPr>
        <p:txBody>
          <a:bodyPr wrap="square" lIns="0" tIns="0" rIns="0" bIns="0" rtlCol="0">
            <a:noAutofit/>
          </a:bodyPr>
          <a:lstStyle/>
          <a:p>
            <a:endParaRPr lang="en-GB" altLang="en-US" sz="2000" b="0" dirty="0"/>
          </a:p>
        </p:txBody>
      </p:sp>
      <p:sp>
        <p:nvSpPr>
          <p:cNvPr id="13" name="TextBox 12">
            <a:extLst>
              <a:ext uri="{FF2B5EF4-FFF2-40B4-BE49-F238E27FC236}">
                <a16:creationId xmlns:a16="http://schemas.microsoft.com/office/drawing/2014/main" id="{E374183A-5784-4873-BC8D-514ABF131660}"/>
              </a:ext>
            </a:extLst>
          </p:cNvPr>
          <p:cNvSpPr txBox="1"/>
          <p:nvPr/>
        </p:nvSpPr>
        <p:spPr>
          <a:xfrm>
            <a:off x="1259632" y="4904168"/>
            <a:ext cx="1440160" cy="215444"/>
          </a:xfrm>
          <a:prstGeom prst="rect">
            <a:avLst/>
          </a:prstGeom>
          <a:noFill/>
        </p:spPr>
        <p:txBody>
          <a:bodyPr wrap="square">
            <a:spAutoFit/>
          </a:bodyPr>
          <a:lstStyle/>
          <a:p>
            <a:pPr>
              <a:spcAft>
                <a:spcPts val="600"/>
              </a:spcAft>
            </a:pPr>
            <a:r>
              <a:rPr lang="en-GB" sz="800" dirty="0"/>
              <a:t>Lomas &amp; Almeida 2021</a:t>
            </a:r>
          </a:p>
        </p:txBody>
      </p:sp>
      <p:sp>
        <p:nvSpPr>
          <p:cNvPr id="7" name="Title 1">
            <a:extLst>
              <a:ext uri="{FF2B5EF4-FFF2-40B4-BE49-F238E27FC236}">
                <a16:creationId xmlns:a16="http://schemas.microsoft.com/office/drawing/2014/main" id="{DA631B7A-3E6E-4333-B98F-789D99E45CB4}"/>
              </a:ext>
            </a:extLst>
          </p:cNvPr>
          <p:cNvSpPr txBox="1">
            <a:spLocks/>
          </p:cNvSpPr>
          <p:nvPr/>
        </p:nvSpPr>
        <p:spPr>
          <a:xfrm>
            <a:off x="432000" y="432000"/>
            <a:ext cx="8280000" cy="468000"/>
          </a:xfrm>
          <a:prstGeom prst="rect">
            <a:avLst/>
          </a:prstGeom>
        </p:spPr>
        <p:txBody>
          <a:bodyPr/>
          <a:lstStyle>
            <a:lvl1pPr algn="l" defTabSz="914400" rtl="0" eaLnBrk="1" latinLnBrk="0" hangingPunct="1">
              <a:lnSpc>
                <a:spcPct val="85000"/>
              </a:lnSpc>
              <a:spcBef>
                <a:spcPct val="0"/>
              </a:spcBef>
              <a:buNone/>
              <a:defRPr sz="2100" b="1" kern="1200">
                <a:solidFill>
                  <a:schemeClr val="tx1"/>
                </a:solidFill>
                <a:latin typeface="+mj-lt"/>
                <a:ea typeface="+mj-ea"/>
                <a:cs typeface="+mj-cs"/>
              </a:defRPr>
            </a:lvl1pPr>
          </a:lstStyle>
          <a:p>
            <a:endParaRPr lang="en-GB" dirty="0"/>
          </a:p>
        </p:txBody>
      </p:sp>
      <p:sp>
        <p:nvSpPr>
          <p:cNvPr id="8" name="Content Placeholder 7">
            <a:extLst>
              <a:ext uri="{FF2B5EF4-FFF2-40B4-BE49-F238E27FC236}">
                <a16:creationId xmlns:a16="http://schemas.microsoft.com/office/drawing/2014/main" id="{3E4A9A51-96FF-4515-BEEF-71FC6CA4FBE7}"/>
              </a:ext>
            </a:extLst>
          </p:cNvPr>
          <p:cNvSpPr txBox="1">
            <a:spLocks/>
          </p:cNvSpPr>
          <p:nvPr/>
        </p:nvSpPr>
        <p:spPr>
          <a:xfrm>
            <a:off x="5364088" y="881826"/>
            <a:ext cx="3168352" cy="3240000"/>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2100" b="0" kern="1200">
                <a:solidFill>
                  <a:schemeClr val="tx1"/>
                </a:solidFill>
                <a:latin typeface="+mn-lt"/>
                <a:ea typeface="+mn-ea"/>
                <a:cs typeface="+mn-cs"/>
              </a:defRPr>
            </a:lvl1pPr>
            <a:lvl2pPr marL="0" indent="0" algn="l" defTabSz="914400" rtl="0" eaLnBrk="1" latinLnBrk="0" hangingPunct="1">
              <a:spcBef>
                <a:spcPts val="0"/>
              </a:spcBef>
              <a:spcAft>
                <a:spcPts val="0"/>
              </a:spcAft>
              <a:buFont typeface="Arial" panose="020B0604020202020204" pitchFamily="34" charset="0"/>
              <a:buNone/>
              <a:defRPr sz="2100" kern="1200">
                <a:solidFill>
                  <a:schemeClr val="tx1"/>
                </a:solidFill>
                <a:latin typeface="+mn-lt"/>
                <a:ea typeface="+mn-ea"/>
                <a:cs typeface="+mn-cs"/>
              </a:defRPr>
            </a:lvl2pPr>
            <a:lvl3pPr marL="234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3pPr>
            <a:lvl4pPr marL="468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4pPr>
            <a:lvl5pPr marL="702000" indent="-234000" algn="l" defTabSz="914400" rtl="0" eaLnBrk="1" latinLnBrk="0" hangingPunct="1">
              <a:spcBef>
                <a:spcPts val="0"/>
              </a:spcBef>
              <a:spcAft>
                <a:spcPts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Intersection of:</a:t>
            </a:r>
          </a:p>
          <a:p>
            <a:endParaRPr lang="en-US" sz="2000" dirty="0"/>
          </a:p>
          <a:p>
            <a:pPr marL="342900" indent="-342900">
              <a:buFontTx/>
              <a:buChar char="-"/>
            </a:pPr>
            <a:r>
              <a:rPr lang="en-US" sz="2000" dirty="0"/>
              <a:t>Legislation</a:t>
            </a:r>
          </a:p>
          <a:p>
            <a:pPr marL="342900" indent="-342900">
              <a:buFontTx/>
              <a:buChar char="-"/>
            </a:pPr>
            <a:r>
              <a:rPr lang="en-US" sz="2000" dirty="0"/>
              <a:t>Case law</a:t>
            </a:r>
          </a:p>
          <a:p>
            <a:pPr marL="342900" indent="-342900">
              <a:buFontTx/>
              <a:buChar char="-"/>
            </a:pPr>
            <a:r>
              <a:rPr lang="en-US" sz="2000" dirty="0"/>
              <a:t>Regulators</a:t>
            </a:r>
          </a:p>
          <a:p>
            <a:pPr marL="342900" indent="-342900">
              <a:buFontTx/>
              <a:buChar char="-"/>
            </a:pPr>
            <a:r>
              <a:rPr lang="en-US" sz="2000" dirty="0"/>
              <a:t>Best practice</a:t>
            </a:r>
          </a:p>
          <a:p>
            <a:pPr marL="342900" indent="-342900">
              <a:buFontTx/>
              <a:buChar char="-"/>
            </a:pPr>
            <a:endParaRPr lang="en-US" sz="2000" dirty="0"/>
          </a:p>
          <a:p>
            <a:r>
              <a:rPr lang="en-US" sz="2000" dirty="0"/>
              <a:t>Public versus Private Law</a:t>
            </a:r>
          </a:p>
          <a:p>
            <a:pPr marL="342900" indent="-342900">
              <a:buFont typeface="Wingdings" panose="05000000000000000000" pitchFamily="2" charset="2"/>
              <a:buChar char="Ø"/>
            </a:pPr>
            <a:r>
              <a:rPr lang="en-US" sz="2000" dirty="0"/>
              <a:t>Differing evidential standards</a:t>
            </a:r>
          </a:p>
          <a:p>
            <a:endParaRPr lang="en-US" sz="2000" dirty="0"/>
          </a:p>
          <a:p>
            <a:r>
              <a:rPr lang="en-US" sz="2000" dirty="0"/>
              <a:t>Warfare </a:t>
            </a:r>
          </a:p>
          <a:p>
            <a:pPr marL="342900" indent="-342900">
              <a:buFont typeface="Wingdings" panose="05000000000000000000" pitchFamily="2" charset="2"/>
              <a:buChar char="Ø"/>
            </a:pPr>
            <a:endParaRPr lang="en-US" dirty="0"/>
          </a:p>
          <a:p>
            <a:endParaRPr lang="en-US" dirty="0"/>
          </a:p>
          <a:p>
            <a:endParaRPr lang="en-US" dirty="0"/>
          </a:p>
          <a:p>
            <a:endParaRPr lang="en-US" dirty="0"/>
          </a:p>
        </p:txBody>
      </p:sp>
      <p:graphicFrame>
        <p:nvGraphicFramePr>
          <p:cNvPr id="9" name="Diagram 8">
            <a:extLst>
              <a:ext uri="{FF2B5EF4-FFF2-40B4-BE49-F238E27FC236}">
                <a16:creationId xmlns:a16="http://schemas.microsoft.com/office/drawing/2014/main" id="{50B52219-DABE-4902-9D3C-062DB1DEE44C}"/>
              </a:ext>
            </a:extLst>
          </p:cNvPr>
          <p:cNvGraphicFramePr/>
          <p:nvPr>
            <p:extLst>
              <p:ext uri="{D42A27DB-BD31-4B8C-83A1-F6EECF244321}">
                <p14:modId xmlns:p14="http://schemas.microsoft.com/office/powerpoint/2010/main" val="2250055160"/>
              </p:ext>
            </p:extLst>
          </p:nvPr>
        </p:nvGraphicFramePr>
        <p:xfrm>
          <a:off x="432000" y="928792"/>
          <a:ext cx="3816360" cy="3525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015006"/>
      </p:ext>
    </p:extLst>
  </p:cSld>
  <p:clrMapOvr>
    <a:masterClrMapping/>
  </p:clrMapOvr>
  <p:transition spd="slow">
    <p:cover/>
  </p:transition>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Powerpoint template [Read-Only]" id="{C6903D3B-E20B-4854-93B9-F5A9CF5CBAE7}" vid="{2CAEDC97-BFB7-4B44-ADE4-7AC9EA6631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D22E6A211DCA4BB83824406D28E9C0" ma:contentTypeVersion="" ma:contentTypeDescription="Create a new document." ma:contentTypeScope="" ma:versionID="eb5cb5c4419ec3f2ebb4e6234fc923c1">
  <xsd:schema xmlns:xsd="http://www.w3.org/2001/XMLSchema" xmlns:xs="http://www.w3.org/2001/XMLSchema" xmlns:p="http://schemas.microsoft.com/office/2006/metadata/properties" xmlns:ns2="ddc16f2e-ac79-420b-bf02-152a3fab2b22" xmlns:ns3="08a1f6fd-e710-4379-a5a2-b3883be714e7" xmlns:ns4="a2be0bb9-d448-4074-b059-cb7e6b3380a4" targetNamespace="http://schemas.microsoft.com/office/2006/metadata/properties" ma:root="true" ma:fieldsID="d2bd4470ed76f86c26e58dccb1ce0090" ns2:_="" ns3:_="" ns4:_="">
    <xsd:import namespace="ddc16f2e-ac79-420b-bf02-152a3fab2b22"/>
    <xsd:import namespace="08a1f6fd-e710-4379-a5a2-b3883be714e7"/>
    <xsd:import namespace="a2be0bb9-d448-4074-b059-cb7e6b3380a4"/>
    <xsd:element name="properties">
      <xsd:complexType>
        <xsd:sequence>
          <xsd:element name="documentManagement">
            <xsd:complexType>
              <xsd:all>
                <xsd:element ref="ns2:SharedWithUsers" minOccurs="0"/>
                <xsd:element ref="ns2:SharedWithDetails" minOccurs="0"/>
                <xsd:element ref="ns3:Document_x0020_Description" minOccurs="0"/>
                <xsd:element ref="ns3:b23dd0a42d9b42299b6ab42555bb2b71" minOccurs="0"/>
                <xsd:element ref="ns2:TaxCatchAll" minOccurs="0"/>
                <xsd:element ref="ns3:Document_x0020_Last_x0020_Published" minOccurs="0"/>
                <xsd:element ref="ns3:Document_x0020_Published" minOccurs="0"/>
                <xsd:element ref="ns3:Document_x0020_Summary" minOccurs="0"/>
                <xsd:element ref="ns3:Document_x0020_Unpublished" minOccurs="0"/>
                <xsd:element ref="ns4:Unpublish_x0020_the_x0020_document_x0020__x0028_Public_x0020_Documents_x0029_" minOccurs="0"/>
                <xsd:element ref="ns4:Publish_x0020_the_x0020_document_x0020__x0028_Public_x0020_Documents_x0029_" minOccurs="0"/>
                <xsd:element ref="ns4:Start_x0020_the_x0020_publishing_x0020_process_x0020__x0028_Public_x0020_Documents_x0029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3" nillable="true" ma:displayName="Taxonomy Catch All Column" ma:description="" ma:hidden="true" ma:list="{CF309E38-7117-474E-A583-87FAE7C2EDA1}" ma:internalName="TaxCatchAll" ma:showField="CatchAllData" ma:web="{08a1f6fd-e710-4379-a5a2-b3883be714e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a1f6fd-e710-4379-a5a2-b3883be714e7" elementFormDefault="qualified">
    <xsd:import namespace="http://schemas.microsoft.com/office/2006/documentManagement/types"/>
    <xsd:import namespace="http://schemas.microsoft.com/office/infopath/2007/PartnerControls"/>
    <xsd:element name="Document_x0020_Description" ma:index="10" nillable="true" ma:displayName="Document Description" ma:description="Provide a short synopsis of the documents contents i.e. This document covers how to create a new business process" ma:internalName="Document_x0020_Description">
      <xsd:simpleType>
        <xsd:restriction base="dms:Note"/>
      </xsd:simpleType>
    </xsd:element>
    <xsd:element name="b23dd0a42d9b42299b6ab42555bb2b71" ma:index="12" nillable="true" ma:taxonomy="true" ma:internalName="b23dd0a42d9b42299b6ab42555bb2b71" ma:taxonomyFieldName="Document_x0020_Keywords" ma:displayName="Document Keywords" ma:default="" ma:fieldId="{b23dd0a4-2d9b-4229-9b6a-b42555bb2b71}" ma:taxonomyMulti="true" ma:sspId="db5eb1a5-37e6-488e-b8f0-ddc5ba46631c" ma:termSetId="d9d9f70c-33c9-410e-ad9c-675fe27864fc" ma:anchorId="00000000-0000-0000-0000-000000000000" ma:open="false" ma:isKeyword="false">
      <xsd:complexType>
        <xsd:sequence>
          <xsd:element ref="pc:Terms" minOccurs="0" maxOccurs="1"/>
        </xsd:sequence>
      </xsd:complexType>
    </xsd:element>
    <xsd:element name="Document_x0020_Last_x0020_Published" ma:index="14" nillable="true" ma:displayName="Document Last Published" ma:description="Populated by workflow" ma:internalName="Document_x0020_Last_x0020_Published">
      <xsd:simpleType>
        <xsd:restriction base="dms:Text">
          <xsd:maxLength value="255"/>
        </xsd:restriction>
      </xsd:simpleType>
    </xsd:element>
    <xsd:element name="Document_x0020_Published" ma:index="15" nillable="true" ma:displayName="Document Published" ma:default="0" ma:description="Click to publish the document" ma:internalName="Document_x0020_Published">
      <xsd:simpleType>
        <xsd:restriction base="dms:Boolean"/>
      </xsd:simpleType>
    </xsd:element>
    <xsd:element name="Document_x0020_Summary" ma:index="16" nillable="true" ma:displayName="Document Summary" ma:description="Provide a brief summary of the documents purpose i.e. How to create a business policy" ma:internalName="Document_x0020_Summary">
      <xsd:simpleType>
        <xsd:restriction base="dms:Note"/>
      </xsd:simpleType>
    </xsd:element>
    <xsd:element name="Document_x0020_Unpublished" ma:index="17" nillable="true" ma:displayName="Document Unpublished" ma:default="0" ma:description="Used by workflow, not for user use." ma:internalName="Document_x0020_Unpublish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be0bb9-d448-4074-b059-cb7e6b3380a4" elementFormDefault="qualified">
    <xsd:import namespace="http://schemas.microsoft.com/office/2006/documentManagement/types"/>
    <xsd:import namespace="http://schemas.microsoft.com/office/infopath/2007/PartnerControls"/>
    <xsd:element name="Unpublish_x0020_the_x0020_document_x0020__x0028_Public_x0020_Documents_x0029_" ma:index="18" nillable="true" ma:displayName="Unpublish the document (Public Documents)" ma:internalName="Un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Publish_x0020_the_x0020_document_x0020__x0028_Public_x0020_Documents_x0029_" ma:index="19" nillable="true" ma:displayName="Publish the document (Public Documents)" ma:internalName="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Start_x0020_the_x0020_publishing_x0020_process_x0020__x0028_Public_x0020_Documents_x0029_" ma:index="20" nillable="true" ma:displayName="Start the publishing process (Public Documents)" ma:internalName="Start_x0020_the_x0020_publishing_x0020_process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Unpublished xmlns="08a1f6fd-e710-4379-a5a2-b3883be714e7">false</Document_x0020_Unpublished>
    <TaxCatchAll xmlns="ddc16f2e-ac79-420b-bf02-152a3fab2b22"/>
    <Publish_x0020_the_x0020_document_x0020__x0028_Public_x0020_Documents_x0029_ xmlns="a2be0bb9-d448-4074-b059-cb7e6b3380a4">
      <Url xsi:nil="true"/>
      <Description xsi:nil="true"/>
    </Publish_x0020_the_x0020_document_x0020__x0028_Public_x0020_Documents_x0029_>
    <b23dd0a42d9b42299b6ab42555bb2b71 xmlns="08a1f6fd-e710-4379-a5a2-b3883be714e7">
      <Terms xmlns="http://schemas.microsoft.com/office/infopath/2007/PartnerControls"/>
    </b23dd0a42d9b42299b6ab42555bb2b71>
    <Document_x0020_Published xmlns="08a1f6fd-e710-4379-a5a2-b3883be714e7">false</Document_x0020_Published>
    <Document_x0020_Last_x0020_Published xmlns="08a1f6fd-e710-4379-a5a2-b3883be714e7" xsi:nil="true"/>
    <Document_x0020_Summary xmlns="08a1f6fd-e710-4379-a5a2-b3883be714e7" xsi:nil="true"/>
    <Unpublish_x0020_the_x0020_document_x0020__x0028_Public_x0020_Documents_x0029_ xmlns="a2be0bb9-d448-4074-b059-cb7e6b3380a4">
      <Url xsi:nil="true"/>
      <Description xsi:nil="true"/>
    </Unpublish_x0020_the_x0020_document_x0020__x0028_Public_x0020_Documents_x0029_>
    <Start_x0020_the_x0020_publishing_x0020_process_x0020__x0028_Public_x0020_Documents_x0029_ xmlns="a2be0bb9-d448-4074-b059-cb7e6b3380a4">
      <Url xsi:nil="true"/>
      <Description xsi:nil="true"/>
    </Start_x0020_the_x0020_publishing_x0020_process_x0020__x0028_Public_x0020_Documents_x0029_>
    <Document_x0020_Description xmlns="08a1f6fd-e710-4379-a5a2-b3883be714e7" xsi:nil="true"/>
  </documentManagement>
</p:properties>
</file>

<file path=customXml/itemProps1.xml><?xml version="1.0" encoding="utf-8"?>
<ds:datastoreItem xmlns:ds="http://schemas.openxmlformats.org/officeDocument/2006/customXml" ds:itemID="{E209AA62-12D1-47D7-B44F-DEC239FF75BE}">
  <ds:schemaRefs>
    <ds:schemaRef ds:uri="http://schemas.microsoft.com/sharepoint/v3/contenttype/forms"/>
  </ds:schemaRefs>
</ds:datastoreItem>
</file>

<file path=customXml/itemProps2.xml><?xml version="1.0" encoding="utf-8"?>
<ds:datastoreItem xmlns:ds="http://schemas.openxmlformats.org/officeDocument/2006/customXml" ds:itemID="{A40EA25E-A90B-4A48-8C5D-124E69F250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08a1f6fd-e710-4379-a5a2-b3883be714e7"/>
    <ds:schemaRef ds:uri="a2be0bb9-d448-4074-b059-cb7e6b3380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1D6603-7A4F-4E61-9F3B-AA41D2448B94}">
  <ds:schemaRefs>
    <ds:schemaRef ds:uri="ddc16f2e-ac79-420b-bf02-152a3fab2b22"/>
    <ds:schemaRef ds:uri="http://purl.org/dc/dcmitype/"/>
    <ds:schemaRef ds:uri="http://purl.org/dc/elements/1.1/"/>
    <ds:schemaRef ds:uri="http://schemas.microsoft.com/office/2006/documentManagement/types"/>
    <ds:schemaRef ds:uri="08a1f6fd-e710-4379-a5a2-b3883be714e7"/>
    <ds:schemaRef ds:uri="http://schemas.microsoft.com/office/infopath/2007/PartnerControls"/>
    <ds:schemaRef ds:uri="http://purl.org/dc/terms/"/>
    <ds:schemaRef ds:uri="http://schemas.openxmlformats.org/package/2006/metadata/core-properties"/>
    <ds:schemaRef ds:uri="a2be0bb9-d448-4074-b059-cb7e6b3380a4"/>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2551</TotalTime>
  <Words>5300</Words>
  <Application>Microsoft Office PowerPoint</Application>
  <PresentationFormat>On-screen Show (16:9)</PresentationFormat>
  <Paragraphs>772</Paragraphs>
  <Slides>61</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vt:lpstr>
      <vt:lpstr>Arial</vt:lpstr>
      <vt:lpstr>Bradley Hand ITC</vt:lpstr>
      <vt:lpstr>Calibri</vt:lpstr>
      <vt:lpstr>Lato</vt:lpstr>
      <vt:lpstr>Merriweather</vt:lpstr>
      <vt:lpstr>Proxima Nova Lt</vt:lpstr>
      <vt:lpstr>Source Sans Pro</vt:lpstr>
      <vt:lpstr>Tw Cen MT</vt:lpstr>
      <vt:lpstr>Wingdings</vt:lpstr>
      <vt:lpstr>Wingdings,Sans-Serif</vt:lpstr>
      <vt:lpstr>Office Theme</vt:lpstr>
      <vt:lpstr>Artificial Intelligence: mitigating bias</vt:lpstr>
      <vt:lpstr>Overview  </vt:lpstr>
      <vt:lpstr>PowerPoint Presentation</vt:lpstr>
      <vt:lpstr>What we will cover</vt:lpstr>
      <vt:lpstr>PowerPoint Presentation</vt:lpstr>
      <vt:lpstr>Part 1  Legislation and Regulatory Contexts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Personal Data Concepts: The GDPR and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GDPR in Practice:  Records of Processing Activities (ROPA) </vt:lpstr>
      <vt:lpstr>PowerPoint Presentation</vt:lpstr>
      <vt:lpstr>PowerPoint Presentation</vt:lpstr>
      <vt:lpstr>PowerPoint Presentation</vt:lpstr>
      <vt:lpstr>PowerPoint Presentation</vt:lpstr>
      <vt:lpstr>Part 4  Impact Assessments</vt:lpstr>
      <vt:lpstr>PowerPoint Presentation</vt:lpstr>
      <vt:lpstr>PowerPoint Presentation</vt:lpstr>
      <vt:lpstr>PowerPoint Presentation</vt:lpstr>
      <vt:lpstr>Part 5  Case-Study: AI-driven Recruitment </vt:lpstr>
      <vt:lpstr>PowerPoint Presentation</vt:lpstr>
      <vt:lpstr>PowerPoint Presentation</vt:lpstr>
      <vt:lpstr>Part 6  Future gazing: ePrivacy and AI regulation  </vt:lpstr>
      <vt:lpstr>Incoming regulations  </vt:lpstr>
      <vt:lpstr>PowerPoint Presentation</vt:lpstr>
      <vt:lpstr>PowerPoint Presentation</vt:lpstr>
      <vt:lpstr>PowerPoint Presentation</vt:lpstr>
      <vt:lpstr>PowerPoint Presentation</vt:lpstr>
      <vt:lpstr>All Activities and Readings   with additional readings and links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Rodrigues Silva Almeida, Denise Almeida</dc:creator>
  <cp:lastModifiedBy>elizabethlomas</cp:lastModifiedBy>
  <cp:revision>361</cp:revision>
  <dcterms:created xsi:type="dcterms:W3CDTF">2021-05-10T20:49:50Z</dcterms:created>
  <dcterms:modified xsi:type="dcterms:W3CDTF">2021-08-24T15:24:15Z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0x01010002D22E6A211DCA4BB83824406D28E9C0</vt:lpwstr>
  </property>
</Properties>
</file>